
<file path=[Content_Types].xml><?xml version="1.0" encoding="utf-8"?>
<Types xmlns="http://schemas.openxmlformats.org/package/2006/content-types">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8" r:id="rId1"/>
  </p:sldMasterIdLst>
  <p:notesMasterIdLst>
    <p:notesMasterId r:id="rId17"/>
  </p:notesMasterIdLst>
  <p:sldIdLst>
    <p:sldId id="256" r:id="rId2"/>
    <p:sldId id="259" r:id="rId3"/>
    <p:sldId id="306" r:id="rId4"/>
    <p:sldId id="388" r:id="rId5"/>
    <p:sldId id="389" r:id="rId6"/>
    <p:sldId id="390" r:id="rId7"/>
    <p:sldId id="391" r:id="rId8"/>
    <p:sldId id="392" r:id="rId9"/>
    <p:sldId id="393" r:id="rId10"/>
    <p:sldId id="394" r:id="rId11"/>
    <p:sldId id="395" r:id="rId12"/>
    <p:sldId id="396" r:id="rId13"/>
    <p:sldId id="397" r:id="rId14"/>
    <p:sldId id="398" r:id="rId15"/>
    <p:sldId id="400" r:id="rId1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D2F35"/>
    <a:srgbClr val="999FA9"/>
    <a:srgbClr val="3AC0BA"/>
    <a:srgbClr val="2D3036"/>
    <a:srgbClr val="2D3035"/>
    <a:srgbClr val="F3F3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C6F560-3A2B-468F-8AF2-EAFEF692CD99}">
  <a:tblStyle styleId="{46C6F560-3A2B-468F-8AF2-EAFEF692CD99}" styleName="Table_0">
    <a:wholeTbl>
      <a:tcTxStyle>
        <a:font>
          <a:latin typeface="Arial"/>
          <a:ea typeface="Arial"/>
          <a:cs typeface="Arial"/>
        </a:font>
        <a:srgbClr val="000000"/>
      </a:tcTxStyle>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96"/>
    <p:restoredTop sz="94239"/>
  </p:normalViewPr>
  <p:slideViewPr>
    <p:cSldViewPr snapToGrid="0" snapToObjects="1">
      <p:cViewPr varScale="1">
        <p:scale>
          <a:sx n="115" d="100"/>
          <a:sy n="115" d="100"/>
        </p:scale>
        <p:origin x="125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1871293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42009299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941938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8472003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5887143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40452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438051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8383521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196228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488640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2851350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872636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Shape 14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2" name="Shape 1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7128322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1319175" y="2876425"/>
            <a:ext cx="6680400" cy="1546500"/>
          </a:xfrm>
          <a:prstGeom prst="rect">
            <a:avLst/>
          </a:prstGeom>
        </p:spPr>
        <p:txBody>
          <a:bodyPr wrap="square" lIns="91425" tIns="91425" rIns="91425" bIns="91425" anchor="t" anchorCtr="0"/>
          <a:lstStyle>
            <a:lvl1pPr lvl="0">
              <a:spcBef>
                <a:spcPts val="0"/>
              </a:spcBef>
              <a:buSzPts val="6000"/>
              <a:buNone/>
              <a:defRPr sz="6000"/>
            </a:lvl1pPr>
            <a:lvl2pPr lvl="1">
              <a:spcBef>
                <a:spcPts val="0"/>
              </a:spcBef>
              <a:buSzPts val="6000"/>
              <a:buNone/>
              <a:defRPr sz="6000"/>
            </a:lvl2pPr>
            <a:lvl3pPr lvl="2">
              <a:spcBef>
                <a:spcPts val="0"/>
              </a:spcBef>
              <a:buSzPts val="6000"/>
              <a:buNone/>
              <a:defRPr sz="6000"/>
            </a:lvl3pPr>
            <a:lvl4pPr lvl="3">
              <a:spcBef>
                <a:spcPts val="0"/>
              </a:spcBef>
              <a:buSzPts val="6000"/>
              <a:buNone/>
              <a:defRPr sz="6000"/>
            </a:lvl4pPr>
            <a:lvl5pPr lvl="4">
              <a:spcBef>
                <a:spcPts val="0"/>
              </a:spcBef>
              <a:buSzPts val="6000"/>
              <a:buNone/>
              <a:defRPr sz="6000"/>
            </a:lvl5pPr>
            <a:lvl6pPr lvl="5">
              <a:spcBef>
                <a:spcPts val="0"/>
              </a:spcBef>
              <a:buSzPts val="6000"/>
              <a:buNone/>
              <a:defRPr sz="6000"/>
            </a:lvl6pPr>
            <a:lvl7pPr lvl="6">
              <a:spcBef>
                <a:spcPts val="0"/>
              </a:spcBef>
              <a:buSzPts val="6000"/>
              <a:buNone/>
              <a:defRPr sz="6000"/>
            </a:lvl7pPr>
            <a:lvl8pPr lvl="7">
              <a:spcBef>
                <a:spcPts val="0"/>
              </a:spcBef>
              <a:buSzPts val="6000"/>
              <a:buNone/>
              <a:defRPr sz="6000"/>
            </a:lvl8pPr>
            <a:lvl9pPr lvl="8">
              <a:spcBef>
                <a:spcPts val="0"/>
              </a:spcBef>
              <a:buSzPts val="6000"/>
              <a:buNone/>
              <a:defRPr sz="6000"/>
            </a:lvl9pPr>
          </a:lstStyle>
          <a:p>
            <a:endParaRPr/>
          </a:p>
        </p:txBody>
      </p:sp>
      <p:cxnSp>
        <p:nvCxnSpPr>
          <p:cNvPr id="10" name="Shape 10"/>
          <p:cNvCxnSpPr>
            <a:stCxn id="11" idx="4"/>
          </p:cNvCxnSpPr>
          <p:nvPr/>
        </p:nvCxnSpPr>
        <p:spPr>
          <a:xfrm>
            <a:off x="903750" y="3563700"/>
            <a:ext cx="0" cy="3294300"/>
          </a:xfrm>
          <a:prstGeom prst="straightConnector1">
            <a:avLst/>
          </a:prstGeom>
          <a:noFill/>
          <a:ln w="9525" cap="flat" cmpd="sng">
            <a:solidFill>
              <a:srgbClr val="999FA9"/>
            </a:solidFill>
            <a:prstDash val="solid"/>
            <a:round/>
            <a:headEnd type="none" w="lg" len="lg"/>
            <a:tailEnd type="none" w="lg" len="lg"/>
          </a:ln>
        </p:spPr>
      </p:cxnSp>
      <p:sp>
        <p:nvSpPr>
          <p:cNvPr id="11" name="Shape 11"/>
          <p:cNvSpPr/>
          <p:nvPr/>
        </p:nvSpPr>
        <p:spPr>
          <a:xfrm>
            <a:off x="769050" y="3294300"/>
            <a:ext cx="269400" cy="269400"/>
          </a:xfrm>
          <a:prstGeom prst="ellipse">
            <a:avLst/>
          </a:prstGeom>
          <a:solidFill>
            <a:srgbClr val="39C0BA"/>
          </a:solidFill>
          <a:ln w="28575" cap="flat" cmpd="sng">
            <a:solidFill>
              <a:srgbClr val="2E3037"/>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1530175" y="3077050"/>
            <a:ext cx="6767100" cy="709800"/>
          </a:xfrm>
          <a:prstGeom prst="rect">
            <a:avLst/>
          </a:prstGeom>
        </p:spPr>
        <p:txBody>
          <a:bodyPr wrap="square" lIns="91425" tIns="91425" rIns="91425" bIns="91425" anchor="ctr" anchorCtr="0"/>
          <a:lstStyle>
            <a:lvl1pPr lvl="0" rtl="0">
              <a:spcBef>
                <a:spcPts val="0"/>
              </a:spcBef>
              <a:buSzPts val="3000"/>
              <a:buNone/>
              <a:defRPr sz="3000"/>
            </a:lvl1pPr>
            <a:lvl2pPr lvl="1" rtl="0">
              <a:spcBef>
                <a:spcPts val="0"/>
              </a:spcBef>
              <a:buSzPts val="3000"/>
              <a:buNone/>
              <a:defRPr sz="3000"/>
            </a:lvl2pPr>
            <a:lvl3pPr lvl="2" rtl="0">
              <a:spcBef>
                <a:spcPts val="0"/>
              </a:spcBef>
              <a:buSzPts val="3000"/>
              <a:buNone/>
              <a:defRPr sz="3000"/>
            </a:lvl3pPr>
            <a:lvl4pPr lvl="3" rtl="0">
              <a:spcBef>
                <a:spcPts val="0"/>
              </a:spcBef>
              <a:buSzPts val="3000"/>
              <a:buNone/>
              <a:defRPr sz="3000"/>
            </a:lvl4pPr>
            <a:lvl5pPr lvl="4" rtl="0">
              <a:spcBef>
                <a:spcPts val="0"/>
              </a:spcBef>
              <a:buSzPts val="3000"/>
              <a:buNone/>
              <a:defRPr sz="3000"/>
            </a:lvl5pPr>
            <a:lvl6pPr lvl="5" rtl="0">
              <a:spcBef>
                <a:spcPts val="0"/>
              </a:spcBef>
              <a:buSzPts val="3000"/>
              <a:buNone/>
              <a:defRPr sz="3000"/>
            </a:lvl6pPr>
            <a:lvl7pPr lvl="6" rtl="0">
              <a:spcBef>
                <a:spcPts val="0"/>
              </a:spcBef>
              <a:buSzPts val="3000"/>
              <a:buNone/>
              <a:defRPr sz="3000"/>
            </a:lvl7pPr>
            <a:lvl8pPr lvl="7" rtl="0">
              <a:spcBef>
                <a:spcPts val="0"/>
              </a:spcBef>
              <a:buSzPts val="3000"/>
              <a:buNone/>
              <a:defRPr sz="3000"/>
            </a:lvl8pPr>
            <a:lvl9pPr lvl="8" rtl="0">
              <a:spcBef>
                <a:spcPts val="0"/>
              </a:spcBef>
              <a:buSzPts val="3000"/>
              <a:buNone/>
              <a:defRPr sz="3000"/>
            </a:lvl9pPr>
          </a:lstStyle>
          <a:p>
            <a:endParaRPr/>
          </a:p>
        </p:txBody>
      </p:sp>
      <p:sp>
        <p:nvSpPr>
          <p:cNvPr id="14" name="Shape 14"/>
          <p:cNvSpPr txBox="1">
            <a:spLocks noGrp="1"/>
          </p:cNvSpPr>
          <p:nvPr>
            <p:ph type="subTitle" idx="1"/>
          </p:nvPr>
        </p:nvSpPr>
        <p:spPr>
          <a:xfrm>
            <a:off x="1530175" y="3710550"/>
            <a:ext cx="6927900" cy="470700"/>
          </a:xfrm>
          <a:prstGeom prst="rect">
            <a:avLst/>
          </a:prstGeom>
        </p:spPr>
        <p:txBody>
          <a:bodyPr wrap="square" lIns="91425" tIns="91425" rIns="91425" bIns="91425" anchor="t" anchorCtr="0"/>
          <a:lstStyle>
            <a:lvl1pPr lvl="0" rtl="0">
              <a:spcBef>
                <a:spcPts val="0"/>
              </a:spcBef>
              <a:buSzPts val="1800"/>
              <a:buNone/>
              <a:defRPr sz="1800"/>
            </a:lvl1pPr>
            <a:lvl2pPr lvl="1" rtl="0">
              <a:spcBef>
                <a:spcPts val="0"/>
              </a:spcBef>
              <a:buSzPts val="1800"/>
              <a:buNone/>
              <a:defRPr sz="1800"/>
            </a:lvl2pPr>
            <a:lvl3pPr lvl="2" rtl="0">
              <a:spcBef>
                <a:spcPts val="0"/>
              </a:spcBef>
              <a:buSzPts val="1800"/>
              <a:buNone/>
              <a:defRPr sz="1800"/>
            </a:lvl3pPr>
            <a:lvl4pPr lvl="3" rtl="0">
              <a:spcBef>
                <a:spcPts val="0"/>
              </a:spcBef>
              <a:buSzPts val="1800"/>
              <a:buNone/>
              <a:defRPr/>
            </a:lvl4pPr>
            <a:lvl5pPr lvl="4" rtl="0">
              <a:spcBef>
                <a:spcPts val="0"/>
              </a:spcBef>
              <a:buSzPts val="1800"/>
              <a:buNone/>
              <a:defRPr/>
            </a:lvl5pPr>
            <a:lvl6pPr lvl="5" rtl="0">
              <a:spcBef>
                <a:spcPts val="0"/>
              </a:spcBef>
              <a:buSzPts val="1800"/>
              <a:buNone/>
              <a:defRPr/>
            </a:lvl6pPr>
            <a:lvl7pPr lvl="6" rtl="0">
              <a:spcBef>
                <a:spcPts val="0"/>
              </a:spcBef>
              <a:buSzPts val="1800"/>
              <a:buNone/>
              <a:defRPr/>
            </a:lvl7pPr>
            <a:lvl8pPr lvl="7" rtl="0">
              <a:spcBef>
                <a:spcPts val="0"/>
              </a:spcBef>
              <a:buSzPts val="1800"/>
              <a:buNone/>
              <a:defRPr/>
            </a:lvl8pPr>
            <a:lvl9pPr lvl="8" rtl="0">
              <a:spcBef>
                <a:spcPts val="0"/>
              </a:spcBef>
              <a:buSzPts val="1800"/>
              <a:buNone/>
              <a:defRPr/>
            </a:lvl9pPr>
          </a:lstStyle>
          <a:p>
            <a:endParaRPr/>
          </a:p>
        </p:txBody>
      </p:sp>
      <p:cxnSp>
        <p:nvCxnSpPr>
          <p:cNvPr id="15" name="Shape 15"/>
          <p:cNvCxnSpPr/>
          <p:nvPr/>
        </p:nvCxnSpPr>
        <p:spPr>
          <a:xfrm>
            <a:off x="903825" y="-7925"/>
            <a:ext cx="0" cy="6866100"/>
          </a:xfrm>
          <a:prstGeom prst="straightConnector1">
            <a:avLst/>
          </a:prstGeom>
          <a:noFill/>
          <a:ln w="9525" cap="flat" cmpd="sng">
            <a:solidFill>
              <a:srgbClr val="999FA9"/>
            </a:solidFill>
            <a:prstDash val="solid"/>
            <a:round/>
            <a:headEnd type="none" w="lg" len="lg"/>
            <a:tailEnd type="none" w="lg" len="lg"/>
          </a:ln>
        </p:spPr>
      </p:cxnSp>
      <p:sp>
        <p:nvSpPr>
          <p:cNvPr id="16" name="Shape 16"/>
          <p:cNvSpPr/>
          <p:nvPr/>
        </p:nvSpPr>
        <p:spPr>
          <a:xfrm>
            <a:off x="493600" y="3018850"/>
            <a:ext cx="820200" cy="820200"/>
          </a:xfrm>
          <a:prstGeom prst="ellipse">
            <a:avLst/>
          </a:prstGeom>
          <a:solidFill>
            <a:srgbClr val="39C0BA"/>
          </a:solidFill>
          <a:ln w="28575" cap="flat" cmpd="sng">
            <a:solidFill>
              <a:srgbClr val="2E3037"/>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1165475" y="665975"/>
            <a:ext cx="6858000" cy="459900"/>
          </a:xfrm>
          <a:prstGeom prst="rect">
            <a:avLst/>
          </a:prstGeom>
        </p:spPr>
        <p:txBody>
          <a:bodyPr wrap="square" lIns="91425" tIns="91425" rIns="91425" bIns="91425" anchor="b" anchorCtr="0"/>
          <a:lstStyle>
            <a:lvl1pPr lvl="0">
              <a:spcBef>
                <a:spcPts val="0"/>
              </a:spcBef>
              <a:buSzPts val="1800"/>
              <a:buNone/>
              <a:defRPr/>
            </a:lvl1pPr>
            <a:lvl2pPr lvl="1">
              <a:spcBef>
                <a:spcPts val="0"/>
              </a:spcBef>
              <a:buSzPts val="1800"/>
              <a:buNone/>
              <a:defRPr/>
            </a:lvl2pPr>
            <a:lvl3pPr lvl="2">
              <a:spcBef>
                <a:spcPts val="0"/>
              </a:spcBef>
              <a:buSzPts val="1800"/>
              <a:buNone/>
              <a:defRPr/>
            </a:lvl3pPr>
            <a:lvl4pPr lvl="3">
              <a:spcBef>
                <a:spcPts val="0"/>
              </a:spcBef>
              <a:buSzPts val="1800"/>
              <a:buNone/>
              <a:defRPr/>
            </a:lvl4pPr>
            <a:lvl5pPr lvl="4">
              <a:spcBef>
                <a:spcPts val="0"/>
              </a:spcBef>
              <a:buSzPts val="1800"/>
              <a:buNone/>
              <a:defRPr/>
            </a:lvl5pPr>
            <a:lvl6pPr lvl="5">
              <a:spcBef>
                <a:spcPts val="0"/>
              </a:spcBef>
              <a:buSzPts val="1800"/>
              <a:buNone/>
              <a:defRPr/>
            </a:lvl6pPr>
            <a:lvl7pPr lvl="6">
              <a:spcBef>
                <a:spcPts val="0"/>
              </a:spcBef>
              <a:buSzPts val="1800"/>
              <a:buNone/>
              <a:defRPr/>
            </a:lvl7pPr>
            <a:lvl8pPr lvl="7">
              <a:spcBef>
                <a:spcPts val="0"/>
              </a:spcBef>
              <a:buSzPts val="1800"/>
              <a:buNone/>
              <a:defRPr/>
            </a:lvl8pPr>
            <a:lvl9pPr lvl="8">
              <a:spcBef>
                <a:spcPts val="0"/>
              </a:spcBef>
              <a:buSzPts val="1800"/>
              <a:buNone/>
              <a:defRPr/>
            </a:lvl9pPr>
          </a:lstStyle>
          <a:p>
            <a:endParaRPr/>
          </a:p>
        </p:txBody>
      </p:sp>
      <p:cxnSp>
        <p:nvCxnSpPr>
          <p:cNvPr id="45" name="Shape 45"/>
          <p:cNvCxnSpPr/>
          <p:nvPr/>
        </p:nvCxnSpPr>
        <p:spPr>
          <a:xfrm>
            <a:off x="903825" y="-7925"/>
            <a:ext cx="0" cy="6866100"/>
          </a:xfrm>
          <a:prstGeom prst="straightConnector1">
            <a:avLst/>
          </a:prstGeom>
          <a:noFill/>
          <a:ln w="9525" cap="flat" cmpd="sng">
            <a:solidFill>
              <a:srgbClr val="999FA9"/>
            </a:solidFill>
            <a:prstDash val="solid"/>
            <a:round/>
            <a:headEnd type="none" w="lg" len="lg"/>
            <a:tailEnd type="none" w="lg" len="lg"/>
          </a:ln>
        </p:spPr>
      </p:cxnSp>
      <p:sp>
        <p:nvSpPr>
          <p:cNvPr id="46" name="Shape 46"/>
          <p:cNvSpPr/>
          <p:nvPr/>
        </p:nvSpPr>
        <p:spPr>
          <a:xfrm>
            <a:off x="808725" y="800750"/>
            <a:ext cx="190200" cy="190200"/>
          </a:xfrm>
          <a:prstGeom prst="ellipse">
            <a:avLst/>
          </a:prstGeom>
          <a:solidFill>
            <a:srgbClr val="39C0BA"/>
          </a:solidFill>
          <a:ln w="28575" cap="flat" cmpd="sng">
            <a:solidFill>
              <a:srgbClr val="2E3037"/>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2E3037"/>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1165475" y="665975"/>
            <a:ext cx="6858000" cy="459900"/>
          </a:xfrm>
          <a:prstGeom prst="rect">
            <a:avLst/>
          </a:prstGeom>
          <a:noFill/>
          <a:ln>
            <a:noFill/>
          </a:ln>
        </p:spPr>
        <p:txBody>
          <a:bodyPr wrap="square" lIns="91425" tIns="91425" rIns="91425" bIns="91425" anchor="b" anchorCtr="0"/>
          <a:lstStyle>
            <a:lvl1pPr lvl="0">
              <a:spcBef>
                <a:spcPts val="0"/>
              </a:spcBef>
              <a:buClr>
                <a:srgbClr val="39C0BA"/>
              </a:buClr>
              <a:buSzPts val="1800"/>
              <a:buFont typeface="Quicksand"/>
              <a:buNone/>
              <a:defRPr sz="1800">
                <a:solidFill>
                  <a:srgbClr val="39C0BA"/>
                </a:solidFill>
                <a:latin typeface="Quicksand"/>
                <a:ea typeface="Quicksand"/>
                <a:cs typeface="Quicksand"/>
                <a:sym typeface="Quicksand"/>
              </a:defRPr>
            </a:lvl1pPr>
            <a:lvl2pPr lvl="1">
              <a:spcBef>
                <a:spcPts val="0"/>
              </a:spcBef>
              <a:buClr>
                <a:srgbClr val="39C0BA"/>
              </a:buClr>
              <a:buSzPts val="1800"/>
              <a:buFont typeface="Quicksand"/>
              <a:buNone/>
              <a:defRPr sz="1800">
                <a:solidFill>
                  <a:srgbClr val="39C0BA"/>
                </a:solidFill>
                <a:latin typeface="Quicksand"/>
                <a:ea typeface="Quicksand"/>
                <a:cs typeface="Quicksand"/>
                <a:sym typeface="Quicksand"/>
              </a:defRPr>
            </a:lvl2pPr>
            <a:lvl3pPr lvl="2">
              <a:spcBef>
                <a:spcPts val="0"/>
              </a:spcBef>
              <a:buClr>
                <a:srgbClr val="39C0BA"/>
              </a:buClr>
              <a:buSzPts val="1800"/>
              <a:buFont typeface="Quicksand"/>
              <a:buNone/>
              <a:defRPr sz="1800">
                <a:solidFill>
                  <a:srgbClr val="39C0BA"/>
                </a:solidFill>
                <a:latin typeface="Quicksand"/>
                <a:ea typeface="Quicksand"/>
                <a:cs typeface="Quicksand"/>
                <a:sym typeface="Quicksand"/>
              </a:defRPr>
            </a:lvl3pPr>
            <a:lvl4pPr lvl="3">
              <a:spcBef>
                <a:spcPts val="0"/>
              </a:spcBef>
              <a:buClr>
                <a:srgbClr val="39C0BA"/>
              </a:buClr>
              <a:buSzPts val="1800"/>
              <a:buFont typeface="Quicksand"/>
              <a:buNone/>
              <a:defRPr sz="1800">
                <a:solidFill>
                  <a:srgbClr val="39C0BA"/>
                </a:solidFill>
                <a:latin typeface="Quicksand"/>
                <a:ea typeface="Quicksand"/>
                <a:cs typeface="Quicksand"/>
                <a:sym typeface="Quicksand"/>
              </a:defRPr>
            </a:lvl4pPr>
            <a:lvl5pPr lvl="4">
              <a:spcBef>
                <a:spcPts val="0"/>
              </a:spcBef>
              <a:buClr>
                <a:srgbClr val="39C0BA"/>
              </a:buClr>
              <a:buSzPts val="1800"/>
              <a:buFont typeface="Quicksand"/>
              <a:buNone/>
              <a:defRPr sz="1800">
                <a:solidFill>
                  <a:srgbClr val="39C0BA"/>
                </a:solidFill>
                <a:latin typeface="Quicksand"/>
                <a:ea typeface="Quicksand"/>
                <a:cs typeface="Quicksand"/>
                <a:sym typeface="Quicksand"/>
              </a:defRPr>
            </a:lvl5pPr>
            <a:lvl6pPr lvl="5">
              <a:spcBef>
                <a:spcPts val="0"/>
              </a:spcBef>
              <a:buClr>
                <a:srgbClr val="39C0BA"/>
              </a:buClr>
              <a:buSzPts val="1800"/>
              <a:buFont typeface="Quicksand"/>
              <a:buNone/>
              <a:defRPr sz="1800">
                <a:solidFill>
                  <a:srgbClr val="39C0BA"/>
                </a:solidFill>
                <a:latin typeface="Quicksand"/>
                <a:ea typeface="Quicksand"/>
                <a:cs typeface="Quicksand"/>
                <a:sym typeface="Quicksand"/>
              </a:defRPr>
            </a:lvl6pPr>
            <a:lvl7pPr lvl="6">
              <a:spcBef>
                <a:spcPts val="0"/>
              </a:spcBef>
              <a:buClr>
                <a:srgbClr val="39C0BA"/>
              </a:buClr>
              <a:buSzPts val="1800"/>
              <a:buFont typeface="Quicksand"/>
              <a:buNone/>
              <a:defRPr sz="1800">
                <a:solidFill>
                  <a:srgbClr val="39C0BA"/>
                </a:solidFill>
                <a:latin typeface="Quicksand"/>
                <a:ea typeface="Quicksand"/>
                <a:cs typeface="Quicksand"/>
                <a:sym typeface="Quicksand"/>
              </a:defRPr>
            </a:lvl7pPr>
            <a:lvl8pPr lvl="7">
              <a:spcBef>
                <a:spcPts val="0"/>
              </a:spcBef>
              <a:buClr>
                <a:srgbClr val="39C0BA"/>
              </a:buClr>
              <a:buSzPts val="1800"/>
              <a:buFont typeface="Quicksand"/>
              <a:buNone/>
              <a:defRPr sz="1800">
                <a:solidFill>
                  <a:srgbClr val="39C0BA"/>
                </a:solidFill>
                <a:latin typeface="Quicksand"/>
                <a:ea typeface="Quicksand"/>
                <a:cs typeface="Quicksand"/>
                <a:sym typeface="Quicksand"/>
              </a:defRPr>
            </a:lvl8pPr>
            <a:lvl9pPr lvl="8">
              <a:spcBef>
                <a:spcPts val="0"/>
              </a:spcBef>
              <a:buClr>
                <a:srgbClr val="39C0BA"/>
              </a:buClr>
              <a:buSzPts val="1800"/>
              <a:buFont typeface="Quicksand"/>
              <a:buNone/>
              <a:defRPr sz="1800">
                <a:solidFill>
                  <a:srgbClr val="39C0BA"/>
                </a:solidFill>
                <a:latin typeface="Quicksand"/>
                <a:ea typeface="Quicksand"/>
                <a:cs typeface="Quicksand"/>
                <a:sym typeface="Quicksand"/>
              </a:defRPr>
            </a:lvl9pPr>
          </a:lstStyle>
          <a:p>
            <a:endParaRPr/>
          </a:p>
        </p:txBody>
      </p:sp>
      <p:sp>
        <p:nvSpPr>
          <p:cNvPr id="7" name="Shape 7"/>
          <p:cNvSpPr txBox="1">
            <a:spLocks noGrp="1"/>
          </p:cNvSpPr>
          <p:nvPr>
            <p:ph type="body" idx="1"/>
          </p:nvPr>
        </p:nvSpPr>
        <p:spPr>
          <a:xfrm>
            <a:off x="1165498" y="1600200"/>
            <a:ext cx="6858000" cy="4967700"/>
          </a:xfrm>
          <a:prstGeom prst="rect">
            <a:avLst/>
          </a:prstGeom>
          <a:noFill/>
          <a:ln>
            <a:noFill/>
          </a:ln>
        </p:spPr>
        <p:txBody>
          <a:bodyPr wrap="square" lIns="91425" tIns="91425" rIns="91425" bIns="91425" anchor="t" anchorCtr="0"/>
          <a:lstStyle>
            <a:lvl1pPr lvl="0">
              <a:spcBef>
                <a:spcPts val="600"/>
              </a:spcBef>
              <a:buClr>
                <a:srgbClr val="F3F3F3"/>
              </a:buClr>
              <a:buSzPts val="3000"/>
              <a:buFont typeface="Quicksand"/>
              <a:buChar char="◦"/>
              <a:defRPr sz="3000">
                <a:solidFill>
                  <a:srgbClr val="F3F3F3"/>
                </a:solidFill>
                <a:latin typeface="Quicksand"/>
                <a:ea typeface="Quicksand"/>
                <a:cs typeface="Quicksand"/>
                <a:sym typeface="Quicksand"/>
              </a:defRPr>
            </a:lvl1pPr>
            <a:lvl2pPr lvl="1">
              <a:spcBef>
                <a:spcPts val="480"/>
              </a:spcBef>
              <a:buClr>
                <a:srgbClr val="F3F3F3"/>
              </a:buClr>
              <a:buSzPts val="2400"/>
              <a:buFont typeface="Quicksand"/>
              <a:buChar char="▫"/>
              <a:defRPr sz="2400">
                <a:solidFill>
                  <a:srgbClr val="F3F3F3"/>
                </a:solidFill>
                <a:latin typeface="Quicksand"/>
                <a:ea typeface="Quicksand"/>
                <a:cs typeface="Quicksand"/>
                <a:sym typeface="Quicksand"/>
              </a:defRPr>
            </a:lvl2pPr>
            <a:lvl3pPr lvl="2">
              <a:spcBef>
                <a:spcPts val="480"/>
              </a:spcBef>
              <a:buClr>
                <a:srgbClr val="F3F3F3"/>
              </a:buClr>
              <a:buSzPts val="2400"/>
              <a:buFont typeface="Quicksand"/>
              <a:buChar char="■"/>
              <a:defRPr sz="2400">
                <a:solidFill>
                  <a:srgbClr val="F3F3F3"/>
                </a:solidFill>
                <a:latin typeface="Quicksand"/>
                <a:ea typeface="Quicksand"/>
                <a:cs typeface="Quicksand"/>
                <a:sym typeface="Quicksand"/>
              </a:defRPr>
            </a:lvl3pPr>
            <a:lvl4pPr lvl="3">
              <a:spcBef>
                <a:spcPts val="360"/>
              </a:spcBef>
              <a:buClr>
                <a:srgbClr val="F3F3F3"/>
              </a:buClr>
              <a:buSzPts val="1800"/>
              <a:buFont typeface="Quicksand"/>
              <a:buChar char="●"/>
              <a:defRPr sz="1800">
                <a:solidFill>
                  <a:srgbClr val="F3F3F3"/>
                </a:solidFill>
                <a:latin typeface="Quicksand"/>
                <a:ea typeface="Quicksand"/>
                <a:cs typeface="Quicksand"/>
                <a:sym typeface="Quicksand"/>
              </a:defRPr>
            </a:lvl4pPr>
            <a:lvl5pPr lvl="4">
              <a:spcBef>
                <a:spcPts val="360"/>
              </a:spcBef>
              <a:buClr>
                <a:srgbClr val="F3F3F3"/>
              </a:buClr>
              <a:buSzPts val="1800"/>
              <a:buFont typeface="Quicksand"/>
              <a:buChar char="○"/>
              <a:defRPr sz="1800">
                <a:solidFill>
                  <a:srgbClr val="F3F3F3"/>
                </a:solidFill>
                <a:latin typeface="Quicksand"/>
                <a:ea typeface="Quicksand"/>
                <a:cs typeface="Quicksand"/>
                <a:sym typeface="Quicksand"/>
              </a:defRPr>
            </a:lvl5pPr>
            <a:lvl6pPr lvl="5">
              <a:spcBef>
                <a:spcPts val="360"/>
              </a:spcBef>
              <a:buClr>
                <a:srgbClr val="F3F3F3"/>
              </a:buClr>
              <a:buSzPts val="1800"/>
              <a:buFont typeface="Quicksand"/>
              <a:buChar char="■"/>
              <a:defRPr sz="1800">
                <a:solidFill>
                  <a:srgbClr val="F3F3F3"/>
                </a:solidFill>
                <a:latin typeface="Quicksand"/>
                <a:ea typeface="Quicksand"/>
                <a:cs typeface="Quicksand"/>
                <a:sym typeface="Quicksand"/>
              </a:defRPr>
            </a:lvl6pPr>
            <a:lvl7pPr lvl="6">
              <a:spcBef>
                <a:spcPts val="360"/>
              </a:spcBef>
              <a:buClr>
                <a:srgbClr val="F3F3F3"/>
              </a:buClr>
              <a:buSzPts val="1800"/>
              <a:buFont typeface="Quicksand"/>
              <a:buChar char="●"/>
              <a:defRPr sz="1800">
                <a:solidFill>
                  <a:srgbClr val="F3F3F3"/>
                </a:solidFill>
                <a:latin typeface="Quicksand"/>
                <a:ea typeface="Quicksand"/>
                <a:cs typeface="Quicksand"/>
                <a:sym typeface="Quicksand"/>
              </a:defRPr>
            </a:lvl7pPr>
            <a:lvl8pPr lvl="7">
              <a:spcBef>
                <a:spcPts val="360"/>
              </a:spcBef>
              <a:buClr>
                <a:srgbClr val="F3F3F3"/>
              </a:buClr>
              <a:buSzPts val="1800"/>
              <a:buFont typeface="Quicksand"/>
              <a:buChar char="○"/>
              <a:defRPr sz="1800">
                <a:solidFill>
                  <a:srgbClr val="F3F3F3"/>
                </a:solidFill>
                <a:latin typeface="Quicksand"/>
                <a:ea typeface="Quicksand"/>
                <a:cs typeface="Quicksand"/>
                <a:sym typeface="Quicksand"/>
              </a:defRPr>
            </a:lvl8pPr>
            <a:lvl9pPr lvl="8">
              <a:spcBef>
                <a:spcPts val="360"/>
              </a:spcBef>
              <a:buClr>
                <a:srgbClr val="F3F3F3"/>
              </a:buClr>
              <a:buSzPts val="1800"/>
              <a:buFont typeface="Quicksand"/>
              <a:buChar char="■"/>
              <a:defRPr sz="1800">
                <a:solidFill>
                  <a:srgbClr val="F3F3F3"/>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tiff"/></Relationships>
</file>

<file path=ppt/slides/_rels/slide11.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ctrTitle"/>
          </p:nvPr>
        </p:nvSpPr>
        <p:spPr>
          <a:xfrm>
            <a:off x="1863184" y="4732766"/>
            <a:ext cx="6007600" cy="1546500"/>
          </a:xfrm>
          <a:prstGeom prst="rect">
            <a:avLst/>
          </a:prstGeom>
        </p:spPr>
        <p:txBody>
          <a:bodyPr wrap="square" lIns="91425" tIns="91425" rIns="91425" bIns="91425" anchor="t" anchorCtr="0">
            <a:noAutofit/>
          </a:bodyPr>
          <a:lstStyle/>
          <a:p>
            <a:pPr marL="0" lvl="0" indent="0" algn="ctr">
              <a:spcBef>
                <a:spcPts val="0"/>
              </a:spcBef>
              <a:buNone/>
            </a:pPr>
            <a:r>
              <a:rPr lang="en-US" dirty="0"/>
              <a:t>BNY CASE STUDY ANALYSIS</a:t>
            </a:r>
            <a:endParaRPr lang="en" dirty="0"/>
          </a:p>
        </p:txBody>
      </p:sp>
      <p:pic>
        <p:nvPicPr>
          <p:cNvPr id="2" name="Picture 1"/>
          <p:cNvPicPr>
            <a:picLocks noChangeAspect="1"/>
          </p:cNvPicPr>
          <p:nvPr/>
        </p:nvPicPr>
        <p:blipFill>
          <a:blip r:embed="rId3"/>
          <a:stretch>
            <a:fillRect/>
          </a:stretch>
        </p:blipFill>
        <p:spPr>
          <a:xfrm>
            <a:off x="1335327" y="752353"/>
            <a:ext cx="6871123" cy="367948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Visualizing Risk/Return</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endParaRPr lang="en" sz="1800" b="1" dirty="0">
              <a:solidFill>
                <a:srgbClr val="F3F3F3"/>
              </a:solidFill>
              <a:latin typeface="Quicksand"/>
              <a:ea typeface="Quicksand"/>
              <a:cs typeface="Quicksand"/>
            </a:endParaRPr>
          </a:p>
        </p:txBody>
      </p:sp>
      <p:sp>
        <p:nvSpPr>
          <p:cNvPr id="7" name="Shape 112">
            <a:extLst>
              <a:ext uri="{FF2B5EF4-FFF2-40B4-BE49-F238E27FC236}">
                <a16:creationId xmlns:a16="http://schemas.microsoft.com/office/drawing/2014/main" id="{83835F4C-E551-CA46-BEAC-3B0F2475A619}"/>
              </a:ext>
            </a:extLst>
          </p:cNvPr>
          <p:cNvSpPr txBox="1">
            <a:spLocks/>
          </p:cNvSpPr>
          <p:nvPr/>
        </p:nvSpPr>
        <p:spPr>
          <a:xfrm>
            <a:off x="937260" y="1051873"/>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600" b="1" dirty="0">
                <a:solidFill>
                  <a:srgbClr val="F3F3F3"/>
                </a:solidFill>
                <a:latin typeface="Quicksand"/>
                <a:ea typeface="Quicksand"/>
                <a:cs typeface="Quicksand"/>
              </a:rPr>
              <a:t>Taking this further, we observe Beta vs. Returns on a Category basis for each timescale (see notebook for 1Y plot). Alternative assets appear to have the greatest spread.</a:t>
            </a:r>
            <a:endParaRPr lang="en" sz="1600" b="1" dirty="0">
              <a:solidFill>
                <a:srgbClr val="F3F3F3"/>
              </a:solidFill>
              <a:latin typeface="Quicksand"/>
              <a:ea typeface="Quicksand"/>
              <a:cs typeface="Quicksand"/>
            </a:endParaRPr>
          </a:p>
        </p:txBody>
      </p:sp>
      <p:sp>
        <p:nvSpPr>
          <p:cNvPr id="5" name="Rectangle 4">
            <a:extLst>
              <a:ext uri="{FF2B5EF4-FFF2-40B4-BE49-F238E27FC236}">
                <a16:creationId xmlns:a16="http://schemas.microsoft.com/office/drawing/2014/main" id="{8B9B7A76-A86A-B048-A523-0BB496A931F1}"/>
              </a:ext>
            </a:extLst>
          </p:cNvPr>
          <p:cNvSpPr/>
          <p:nvPr/>
        </p:nvSpPr>
        <p:spPr>
          <a:xfrm>
            <a:off x="937260" y="1750142"/>
            <a:ext cx="8206740" cy="510785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F2E8FA02-37A7-BE42-83B6-74A1A19FED09}"/>
              </a:ext>
            </a:extLst>
          </p:cNvPr>
          <p:cNvPicPr>
            <a:picLocks noChangeAspect="1"/>
          </p:cNvPicPr>
          <p:nvPr/>
        </p:nvPicPr>
        <p:blipFill>
          <a:blip r:embed="rId3"/>
          <a:stretch>
            <a:fillRect/>
          </a:stretch>
        </p:blipFill>
        <p:spPr>
          <a:xfrm>
            <a:off x="1114675" y="2755855"/>
            <a:ext cx="3494153" cy="3063839"/>
          </a:xfrm>
          <a:prstGeom prst="rect">
            <a:avLst/>
          </a:prstGeom>
        </p:spPr>
      </p:pic>
      <p:pic>
        <p:nvPicPr>
          <p:cNvPr id="10" name="Picture 9">
            <a:extLst>
              <a:ext uri="{FF2B5EF4-FFF2-40B4-BE49-F238E27FC236}">
                <a16:creationId xmlns:a16="http://schemas.microsoft.com/office/drawing/2014/main" id="{08FB6A93-8124-1A47-8383-FDABDC93BB95}"/>
              </a:ext>
            </a:extLst>
          </p:cNvPr>
          <p:cNvPicPr>
            <a:picLocks noChangeAspect="1"/>
          </p:cNvPicPr>
          <p:nvPr/>
        </p:nvPicPr>
        <p:blipFill>
          <a:blip r:embed="rId4"/>
          <a:stretch>
            <a:fillRect/>
          </a:stretch>
        </p:blipFill>
        <p:spPr>
          <a:xfrm>
            <a:off x="5388928" y="2697207"/>
            <a:ext cx="3561039" cy="3122488"/>
          </a:xfrm>
          <a:prstGeom prst="rect">
            <a:avLst/>
          </a:prstGeom>
        </p:spPr>
      </p:pic>
    </p:spTree>
    <p:extLst>
      <p:ext uri="{BB962C8B-B14F-4D97-AF65-F5344CB8AC3E}">
        <p14:creationId xmlns:p14="http://schemas.microsoft.com/office/powerpoint/2010/main" val="11727497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Visualizing Risk/Return</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endParaRPr lang="en" sz="1800" b="1" dirty="0">
              <a:solidFill>
                <a:srgbClr val="F3F3F3"/>
              </a:solidFill>
              <a:latin typeface="Quicksand"/>
              <a:ea typeface="Quicksand"/>
              <a:cs typeface="Quicksand"/>
            </a:endParaRPr>
          </a:p>
        </p:txBody>
      </p:sp>
      <p:sp>
        <p:nvSpPr>
          <p:cNvPr id="7" name="Shape 112">
            <a:extLst>
              <a:ext uri="{FF2B5EF4-FFF2-40B4-BE49-F238E27FC236}">
                <a16:creationId xmlns:a16="http://schemas.microsoft.com/office/drawing/2014/main" id="{83835F4C-E551-CA46-BEAC-3B0F2475A619}"/>
              </a:ext>
            </a:extLst>
          </p:cNvPr>
          <p:cNvSpPr txBox="1">
            <a:spLocks/>
          </p:cNvSpPr>
          <p:nvPr/>
        </p:nvSpPr>
        <p:spPr>
          <a:xfrm>
            <a:off x="937260" y="1051873"/>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800" b="1" dirty="0">
                <a:solidFill>
                  <a:srgbClr val="F3F3F3"/>
                </a:solidFill>
                <a:latin typeface="Quicksand"/>
                <a:ea typeface="Quicksand"/>
                <a:cs typeface="Quicksand"/>
              </a:rPr>
              <a:t>The Sharpe ratio is the returns made over the risk-free rate on a per unit of risk basis. Risk is often taken to be the fund's standard deviation. So, a higher Sharpe ratio should be better as it represents a higher return generated per unit of risk.</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Equity relative to the other categories appears to consistently have a higher Sharpe Ratio across all timescales (see notebook for additional plots)</a:t>
            </a:r>
            <a:endParaRPr lang="en" sz="1800" b="1" dirty="0">
              <a:solidFill>
                <a:srgbClr val="F3F3F3"/>
              </a:solidFill>
              <a:latin typeface="Quicksand"/>
              <a:ea typeface="Quicksand"/>
              <a:cs typeface="Quicksand"/>
            </a:endParaRPr>
          </a:p>
        </p:txBody>
      </p:sp>
      <p:sp>
        <p:nvSpPr>
          <p:cNvPr id="5" name="Rectangle 4">
            <a:extLst>
              <a:ext uri="{FF2B5EF4-FFF2-40B4-BE49-F238E27FC236}">
                <a16:creationId xmlns:a16="http://schemas.microsoft.com/office/drawing/2014/main" id="{8B9B7A76-A86A-B048-A523-0BB496A931F1}"/>
              </a:ext>
            </a:extLst>
          </p:cNvPr>
          <p:cNvSpPr/>
          <p:nvPr/>
        </p:nvSpPr>
        <p:spPr>
          <a:xfrm>
            <a:off x="865240" y="2507226"/>
            <a:ext cx="8278760" cy="435077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C8ACACB6-4CC9-6F46-B9B7-0ED3C15AA399}"/>
              </a:ext>
            </a:extLst>
          </p:cNvPr>
          <p:cNvPicPr>
            <a:picLocks noChangeAspect="1"/>
          </p:cNvPicPr>
          <p:nvPr/>
        </p:nvPicPr>
        <p:blipFill>
          <a:blip r:embed="rId3"/>
          <a:stretch>
            <a:fillRect/>
          </a:stretch>
        </p:blipFill>
        <p:spPr>
          <a:xfrm>
            <a:off x="1114675" y="2655816"/>
            <a:ext cx="7681577" cy="3873393"/>
          </a:xfrm>
          <a:prstGeom prst="rect">
            <a:avLst/>
          </a:prstGeom>
        </p:spPr>
      </p:pic>
    </p:spTree>
    <p:extLst>
      <p:ext uri="{BB962C8B-B14F-4D97-AF65-F5344CB8AC3E}">
        <p14:creationId xmlns:p14="http://schemas.microsoft.com/office/powerpoint/2010/main" val="15080578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ctrTitle"/>
          </p:nvPr>
        </p:nvSpPr>
        <p:spPr>
          <a:xfrm>
            <a:off x="1530175" y="3077050"/>
            <a:ext cx="6767100" cy="709800"/>
          </a:xfrm>
          <a:prstGeom prst="rect">
            <a:avLst/>
          </a:prstGeom>
        </p:spPr>
        <p:txBody>
          <a:bodyPr wrap="square" lIns="91425" tIns="91425" rIns="91425" bIns="91425" anchor="ctr" anchorCtr="0">
            <a:noAutofit/>
          </a:bodyPr>
          <a:lstStyle/>
          <a:p>
            <a:pPr marL="0" lvl="0" indent="0" rtl="0">
              <a:spcBef>
                <a:spcPts val="0"/>
              </a:spcBef>
              <a:buNone/>
            </a:pPr>
            <a:r>
              <a:rPr lang="en-US" dirty="0"/>
              <a:t>Part 4: Machine Learning</a:t>
            </a:r>
            <a:endParaRPr lang="en" dirty="0"/>
          </a:p>
        </p:txBody>
      </p:sp>
      <p:sp>
        <p:nvSpPr>
          <p:cNvPr id="84" name="Shape 84"/>
          <p:cNvSpPr txBox="1"/>
          <p:nvPr/>
        </p:nvSpPr>
        <p:spPr>
          <a:xfrm>
            <a:off x="502600" y="3039900"/>
            <a:ext cx="802500" cy="786300"/>
          </a:xfrm>
          <a:prstGeom prst="rect">
            <a:avLst/>
          </a:prstGeom>
          <a:noFill/>
          <a:ln>
            <a:noFill/>
          </a:ln>
        </p:spPr>
        <p:txBody>
          <a:bodyPr wrap="square" lIns="91425" tIns="91425" rIns="91425" bIns="91425" anchor="ctr" anchorCtr="0">
            <a:noAutofit/>
          </a:bodyPr>
          <a:lstStyle/>
          <a:p>
            <a:pPr marL="0" lvl="0" indent="0" algn="ctr">
              <a:spcBef>
                <a:spcPts val="0"/>
              </a:spcBef>
              <a:buNone/>
            </a:pPr>
            <a:r>
              <a:rPr lang="en" sz="3000" dirty="0">
                <a:solidFill>
                  <a:srgbClr val="2E3037"/>
                </a:solidFill>
                <a:latin typeface="Quicksand"/>
                <a:ea typeface="Quicksand"/>
                <a:cs typeface="Quicksand"/>
                <a:sym typeface="Quicksand"/>
              </a:rPr>
              <a:t>4</a:t>
            </a:r>
          </a:p>
        </p:txBody>
      </p:sp>
    </p:spTree>
    <p:extLst>
      <p:ext uri="{BB962C8B-B14F-4D97-AF65-F5344CB8AC3E}">
        <p14:creationId xmlns:p14="http://schemas.microsoft.com/office/powerpoint/2010/main" val="607425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Machine Learning</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endParaRPr lang="en" sz="1800" b="1" dirty="0">
              <a:solidFill>
                <a:srgbClr val="F3F3F3"/>
              </a:solidFill>
              <a:latin typeface="Quicksand"/>
              <a:ea typeface="Quicksand"/>
              <a:cs typeface="Quicksand"/>
            </a:endParaRPr>
          </a:p>
        </p:txBody>
      </p:sp>
      <p:sp>
        <p:nvSpPr>
          <p:cNvPr id="7" name="Shape 112">
            <a:extLst>
              <a:ext uri="{FF2B5EF4-FFF2-40B4-BE49-F238E27FC236}">
                <a16:creationId xmlns:a16="http://schemas.microsoft.com/office/drawing/2014/main" id="{83835F4C-E551-CA46-BEAC-3B0F2475A619}"/>
              </a:ext>
            </a:extLst>
          </p:cNvPr>
          <p:cNvSpPr txBox="1">
            <a:spLocks/>
          </p:cNvSpPr>
          <p:nvPr/>
        </p:nvSpPr>
        <p:spPr>
          <a:xfrm>
            <a:off x="937260" y="1051873"/>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600" b="1" dirty="0">
                <a:solidFill>
                  <a:srgbClr val="F3F3F3"/>
                </a:solidFill>
                <a:latin typeface="Quicksand"/>
                <a:ea typeface="Quicksand"/>
                <a:cs typeface="Quicksand"/>
              </a:rPr>
              <a:t>Goal:</a:t>
            </a:r>
          </a:p>
          <a:p>
            <a:pPr marL="285750" indent="-285750">
              <a:buFont typeface="Arial" panose="020B0604020202020204" pitchFamily="34" charset="0"/>
              <a:buChar char="•"/>
            </a:pPr>
            <a:r>
              <a:rPr lang="en-US" sz="1600" b="1" dirty="0">
                <a:solidFill>
                  <a:srgbClr val="F3F3F3"/>
                </a:solidFill>
                <a:latin typeface="Quicksand"/>
                <a:ea typeface="Quicksand"/>
                <a:cs typeface="Quicksand"/>
              </a:rPr>
              <a:t>Develop a predictive model to categorize funds by their asset class (Fixed Income, Equity, Alternatives, Allocation), which is a multi-class classification problem.</a:t>
            </a:r>
          </a:p>
          <a:p>
            <a:r>
              <a:rPr lang="en-US" sz="1600" b="1" dirty="0">
                <a:solidFill>
                  <a:srgbClr val="F3F3F3"/>
                </a:solidFill>
                <a:latin typeface="Quicksand"/>
                <a:ea typeface="Quicksand"/>
                <a:cs typeface="Quicksand"/>
              </a:rPr>
              <a:t>Methodology:</a:t>
            </a:r>
          </a:p>
          <a:p>
            <a:pPr marL="285750" indent="-285750">
              <a:buFont typeface="Arial" panose="020B0604020202020204" pitchFamily="34" charset="0"/>
              <a:buChar char="•"/>
            </a:pPr>
            <a:r>
              <a:rPr lang="en-US" sz="1600" b="1" dirty="0">
                <a:solidFill>
                  <a:srgbClr val="F3F3F3"/>
                </a:solidFill>
                <a:latin typeface="Quicksand"/>
                <a:ea typeface="Quicksand"/>
                <a:cs typeface="Quicksand"/>
              </a:rPr>
              <a:t>Drop rows with missing values (ideally missing values could be calculated via other data sources or researched, etc.) but standard imputation methods of mean, median, or mode don’t make as much sense.</a:t>
            </a:r>
          </a:p>
          <a:p>
            <a:pPr marL="285750" indent="-285750">
              <a:buFont typeface="Arial" panose="020B0604020202020204" pitchFamily="34" charset="0"/>
              <a:buChar char="•"/>
            </a:pPr>
            <a:r>
              <a:rPr lang="en-US" sz="1600" b="1" dirty="0">
                <a:solidFill>
                  <a:srgbClr val="F3F3F3"/>
                </a:solidFill>
                <a:latin typeface="Quicksand"/>
                <a:ea typeface="Quicksand"/>
                <a:cs typeface="Quicksand"/>
              </a:rPr>
              <a:t>Encode Categorical columns</a:t>
            </a:r>
          </a:p>
          <a:p>
            <a:pPr marL="285750" indent="-285750">
              <a:buFont typeface="Arial" panose="020B0604020202020204" pitchFamily="34" charset="0"/>
              <a:buChar char="•"/>
            </a:pPr>
            <a:r>
              <a:rPr lang="en-US" sz="1600" b="1" dirty="0">
                <a:solidFill>
                  <a:srgbClr val="F3F3F3"/>
                </a:solidFill>
                <a:latin typeface="Quicksand"/>
                <a:ea typeface="Quicksand"/>
                <a:cs typeface="Quicksand"/>
              </a:rPr>
              <a:t>Split data into training and test sets</a:t>
            </a:r>
          </a:p>
          <a:p>
            <a:pPr marL="285750" indent="-285750">
              <a:buFont typeface="Arial" panose="020B0604020202020204" pitchFamily="34" charset="0"/>
              <a:buChar char="•"/>
            </a:pPr>
            <a:r>
              <a:rPr lang="en-US" sz="1600" b="1" dirty="0">
                <a:solidFill>
                  <a:srgbClr val="F3F3F3"/>
                </a:solidFill>
                <a:latin typeface="Quicksand"/>
                <a:ea typeface="Quicksand"/>
                <a:cs typeface="Quicksand"/>
              </a:rPr>
              <a:t>Perform cross validation using stratified folds since each class should be represented in the proper proportion within each fold.</a:t>
            </a:r>
          </a:p>
          <a:p>
            <a:pPr marL="285750" indent="-285750">
              <a:buFont typeface="Arial" panose="020B0604020202020204" pitchFamily="34" charset="0"/>
              <a:buChar char="•"/>
            </a:pPr>
            <a:r>
              <a:rPr lang="en-US" sz="1600" b="1" dirty="0">
                <a:solidFill>
                  <a:srgbClr val="F3F3F3"/>
                </a:solidFill>
                <a:latin typeface="Quicksand"/>
                <a:ea typeface="Quicksand"/>
                <a:cs typeface="Quicksand"/>
              </a:rPr>
              <a:t>Evaluate models based on accuracy (standard metric for classification problems, but f1 score, precision, etc. could be more useful based on the use-case for the model)</a:t>
            </a:r>
          </a:p>
          <a:p>
            <a:pPr marL="285750" indent="-285750">
              <a:buFont typeface="Arial" panose="020B0604020202020204" pitchFamily="34" charset="0"/>
              <a:buChar char="•"/>
            </a:pPr>
            <a:r>
              <a:rPr lang="en-US" sz="1600" b="1" dirty="0">
                <a:solidFill>
                  <a:srgbClr val="F3F3F3"/>
                </a:solidFill>
                <a:latin typeface="Quicksand"/>
                <a:ea typeface="Quicksand"/>
                <a:cs typeface="Quicksand"/>
              </a:rPr>
              <a:t>Evaluate models on test set to detect overfitting</a:t>
            </a:r>
          </a:p>
          <a:p>
            <a:pPr marL="285750" indent="-285750">
              <a:buFont typeface="Arial" panose="020B0604020202020204" pitchFamily="34" charset="0"/>
              <a:buChar char="•"/>
            </a:pPr>
            <a:endParaRPr lang="en-US" sz="1600" b="1" dirty="0">
              <a:solidFill>
                <a:srgbClr val="F3F3F3"/>
              </a:solidFill>
              <a:latin typeface="Quicksand"/>
              <a:ea typeface="Quicksand"/>
              <a:cs typeface="Quicksand"/>
            </a:endParaRPr>
          </a:p>
          <a:p>
            <a:pPr marL="285750" indent="-285750">
              <a:buFont typeface="Arial" panose="020B0604020202020204" pitchFamily="34" charset="0"/>
              <a:buChar char="•"/>
            </a:pPr>
            <a:r>
              <a:rPr lang="en-US" sz="1600" b="1" dirty="0">
                <a:solidFill>
                  <a:srgbClr val="F3F3F3"/>
                </a:solidFill>
                <a:latin typeface="Quicksand"/>
                <a:ea typeface="Quicksand"/>
                <a:cs typeface="Quicksand"/>
              </a:rPr>
              <a:t>Given that multicollinearity was observed in some of the predictors and the time constraints of this analysis, only tree-based models will be evaluated. However, additional models can easily be added or exchanged within </a:t>
            </a:r>
            <a:r>
              <a:rPr lang="en-US" sz="1600" b="1" dirty="0" err="1">
                <a:solidFill>
                  <a:srgbClr val="F3F3F3"/>
                </a:solidFill>
                <a:latin typeface="Quicksand"/>
                <a:ea typeface="Quicksand"/>
                <a:cs typeface="Quicksand"/>
              </a:rPr>
              <a:t>sci</a:t>
            </a:r>
            <a:r>
              <a:rPr lang="en-US" sz="1600" b="1" dirty="0">
                <a:solidFill>
                  <a:srgbClr val="F3F3F3"/>
                </a:solidFill>
                <a:latin typeface="Quicksand"/>
                <a:ea typeface="Quicksand"/>
                <a:cs typeface="Quicksand"/>
              </a:rPr>
              <a:t>-kit learn since the data has been properly formatted.</a:t>
            </a:r>
          </a:p>
          <a:p>
            <a:endParaRPr lang="en-US" sz="1600" b="1" dirty="0">
              <a:solidFill>
                <a:srgbClr val="F3F3F3"/>
              </a:solidFill>
              <a:latin typeface="Quicksand"/>
              <a:ea typeface="Quicksand"/>
              <a:cs typeface="Quicksand"/>
            </a:endParaRPr>
          </a:p>
          <a:p>
            <a:endParaRPr lang="en-US" b="1" dirty="0">
              <a:solidFill>
                <a:srgbClr val="F3F3F3"/>
              </a:solidFill>
              <a:latin typeface="Quicksand"/>
              <a:ea typeface="Quicksand"/>
              <a:cs typeface="Quicksand"/>
            </a:endParaRPr>
          </a:p>
          <a:p>
            <a:endParaRPr lang="en-US" sz="1200" dirty="0">
              <a:solidFill>
                <a:schemeClr val="bg1"/>
              </a:solidFill>
              <a:latin typeface="Modern No. 20" panose="02070704070505020303" pitchFamily="18" charset="77"/>
              <a:ea typeface="Quicksand"/>
              <a:cs typeface="Quicksand"/>
            </a:endParaRPr>
          </a:p>
        </p:txBody>
      </p:sp>
    </p:spTree>
    <p:extLst>
      <p:ext uri="{BB962C8B-B14F-4D97-AF65-F5344CB8AC3E}">
        <p14:creationId xmlns:p14="http://schemas.microsoft.com/office/powerpoint/2010/main" val="16114175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Machine Learning</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endParaRPr lang="en" sz="1800" b="1" dirty="0">
              <a:solidFill>
                <a:srgbClr val="F3F3F3"/>
              </a:solidFill>
              <a:latin typeface="Quicksand"/>
              <a:ea typeface="Quicksand"/>
              <a:cs typeface="Quicksand"/>
            </a:endParaRPr>
          </a:p>
        </p:txBody>
      </p:sp>
      <p:sp>
        <p:nvSpPr>
          <p:cNvPr id="7" name="Shape 112">
            <a:extLst>
              <a:ext uri="{FF2B5EF4-FFF2-40B4-BE49-F238E27FC236}">
                <a16:creationId xmlns:a16="http://schemas.microsoft.com/office/drawing/2014/main" id="{83835F4C-E551-CA46-BEAC-3B0F2475A619}"/>
              </a:ext>
            </a:extLst>
          </p:cNvPr>
          <p:cNvSpPr txBox="1">
            <a:spLocks/>
          </p:cNvSpPr>
          <p:nvPr/>
        </p:nvSpPr>
        <p:spPr>
          <a:xfrm>
            <a:off x="937260" y="1051873"/>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600" b="1" dirty="0">
                <a:solidFill>
                  <a:srgbClr val="F3F3F3"/>
                </a:solidFill>
                <a:latin typeface="Quicksand"/>
                <a:ea typeface="Quicksand"/>
                <a:cs typeface="Quicksand"/>
              </a:rPr>
              <a:t>Results:</a:t>
            </a:r>
          </a:p>
          <a:p>
            <a:endParaRPr lang="en-US" sz="1200" dirty="0">
              <a:solidFill>
                <a:schemeClr val="bg1"/>
              </a:solidFill>
              <a:latin typeface="Modern No. 20" panose="02070704070505020303" pitchFamily="18" charset="77"/>
              <a:ea typeface="Quicksand"/>
              <a:cs typeface="Quicksand"/>
            </a:endParaRPr>
          </a:p>
        </p:txBody>
      </p:sp>
      <p:graphicFrame>
        <p:nvGraphicFramePr>
          <p:cNvPr id="2" name="Table 1">
            <a:extLst>
              <a:ext uri="{FF2B5EF4-FFF2-40B4-BE49-F238E27FC236}">
                <a16:creationId xmlns:a16="http://schemas.microsoft.com/office/drawing/2014/main" id="{E32616C0-6158-8942-9148-634211FDC6DD}"/>
              </a:ext>
            </a:extLst>
          </p:cNvPr>
          <p:cNvGraphicFramePr>
            <a:graphicFrameLocks noGrp="1"/>
          </p:cNvGraphicFramePr>
          <p:nvPr>
            <p:extLst>
              <p:ext uri="{D42A27DB-BD31-4B8C-83A1-F6EECF244321}">
                <p14:modId xmlns:p14="http://schemas.microsoft.com/office/powerpoint/2010/main" val="2766539771"/>
              </p:ext>
            </p:extLst>
          </p:nvPr>
        </p:nvGraphicFramePr>
        <p:xfrm>
          <a:off x="1114674" y="1483993"/>
          <a:ext cx="7773687" cy="1619230"/>
        </p:xfrm>
        <a:graphic>
          <a:graphicData uri="http://schemas.openxmlformats.org/drawingml/2006/table">
            <a:tbl>
              <a:tblPr firstRow="1" bandRow="1">
                <a:tableStyleId>{46C6F560-3A2B-468F-8AF2-EAFEF692CD99}</a:tableStyleId>
              </a:tblPr>
              <a:tblGrid>
                <a:gridCol w="2591229">
                  <a:extLst>
                    <a:ext uri="{9D8B030D-6E8A-4147-A177-3AD203B41FA5}">
                      <a16:colId xmlns:a16="http://schemas.microsoft.com/office/drawing/2014/main" val="3750150826"/>
                    </a:ext>
                  </a:extLst>
                </a:gridCol>
                <a:gridCol w="2591229">
                  <a:extLst>
                    <a:ext uri="{9D8B030D-6E8A-4147-A177-3AD203B41FA5}">
                      <a16:colId xmlns:a16="http://schemas.microsoft.com/office/drawing/2014/main" val="1408749618"/>
                    </a:ext>
                  </a:extLst>
                </a:gridCol>
                <a:gridCol w="2591229">
                  <a:extLst>
                    <a:ext uri="{9D8B030D-6E8A-4147-A177-3AD203B41FA5}">
                      <a16:colId xmlns:a16="http://schemas.microsoft.com/office/drawing/2014/main" val="2755722260"/>
                    </a:ext>
                  </a:extLst>
                </a:gridCol>
              </a:tblGrid>
              <a:tr h="284940">
                <a:tc>
                  <a:txBody>
                    <a:bodyPr/>
                    <a:lstStyle/>
                    <a:p>
                      <a:r>
                        <a:rPr lang="en-US" b="1" dirty="0">
                          <a:solidFill>
                            <a:schemeClr val="bg1"/>
                          </a:solidFill>
                        </a:rPr>
                        <a:t>Model</a:t>
                      </a:r>
                    </a:p>
                  </a:txBody>
                  <a:tcPr/>
                </a:tc>
                <a:tc>
                  <a:txBody>
                    <a:bodyPr/>
                    <a:lstStyle/>
                    <a:p>
                      <a:r>
                        <a:rPr lang="en-US" b="1" dirty="0">
                          <a:solidFill>
                            <a:schemeClr val="bg1"/>
                          </a:solidFill>
                        </a:rPr>
                        <a:t>CV Accuracy</a:t>
                      </a:r>
                    </a:p>
                  </a:txBody>
                  <a:tcPr/>
                </a:tc>
                <a:tc>
                  <a:txBody>
                    <a:bodyPr/>
                    <a:lstStyle/>
                    <a:p>
                      <a:r>
                        <a:rPr lang="en-US" b="1" dirty="0">
                          <a:solidFill>
                            <a:schemeClr val="bg1"/>
                          </a:solidFill>
                        </a:rPr>
                        <a:t>Test Accuracy</a:t>
                      </a:r>
                    </a:p>
                  </a:txBody>
                  <a:tcPr/>
                </a:tc>
                <a:extLst>
                  <a:ext uri="{0D108BD9-81ED-4DB2-BD59-A6C34878D82A}">
                    <a16:rowId xmlns:a16="http://schemas.microsoft.com/office/drawing/2014/main" val="1335705277"/>
                  </a:ext>
                </a:extLst>
              </a:tr>
              <a:tr h="398135">
                <a:tc>
                  <a:txBody>
                    <a:bodyPr/>
                    <a:lstStyle/>
                    <a:p>
                      <a:r>
                        <a:rPr lang="en-US" b="1" dirty="0" err="1">
                          <a:solidFill>
                            <a:schemeClr val="bg1"/>
                          </a:solidFill>
                        </a:rPr>
                        <a:t>RandomForestClassifier</a:t>
                      </a:r>
                      <a:endParaRPr lang="en-US" b="1" dirty="0">
                        <a:solidFill>
                          <a:schemeClr val="bg1"/>
                        </a:solidFill>
                      </a:endParaRPr>
                    </a:p>
                  </a:txBody>
                  <a:tcPr/>
                </a:tc>
                <a:tc>
                  <a:txBody>
                    <a:bodyPr/>
                    <a:lstStyle/>
                    <a:p>
                      <a:r>
                        <a:rPr lang="en-US" dirty="0">
                          <a:solidFill>
                            <a:schemeClr val="bg1"/>
                          </a:solidFill>
                        </a:rPr>
                        <a:t>0.8303661118598312</a:t>
                      </a:r>
                      <a:endParaRPr lang="en-US" b="1" dirty="0">
                        <a:solidFill>
                          <a:schemeClr val="bg1"/>
                        </a:solidFill>
                      </a:endParaRPr>
                    </a:p>
                  </a:txBody>
                  <a:tcPr/>
                </a:tc>
                <a:tc>
                  <a:txBody>
                    <a:bodyPr/>
                    <a:lstStyle/>
                    <a:p>
                      <a:r>
                        <a:rPr lang="en-US" dirty="0">
                          <a:solidFill>
                            <a:schemeClr val="bg1"/>
                          </a:solidFill>
                        </a:rPr>
                        <a:t>0.8837814397224631</a:t>
                      </a:r>
                      <a:endParaRPr lang="en-US" b="1" dirty="0">
                        <a:solidFill>
                          <a:schemeClr val="bg1"/>
                        </a:solidFill>
                      </a:endParaRPr>
                    </a:p>
                  </a:txBody>
                  <a:tcPr/>
                </a:tc>
                <a:extLst>
                  <a:ext uri="{0D108BD9-81ED-4DB2-BD59-A6C34878D82A}">
                    <a16:rowId xmlns:a16="http://schemas.microsoft.com/office/drawing/2014/main" val="1340879712"/>
                  </a:ext>
                </a:extLst>
              </a:tr>
              <a:tr h="237506">
                <a:tc>
                  <a:txBody>
                    <a:bodyPr/>
                    <a:lstStyle/>
                    <a:p>
                      <a:r>
                        <a:rPr lang="en-US" b="1" dirty="0" err="1">
                          <a:solidFill>
                            <a:schemeClr val="bg1"/>
                          </a:solidFill>
                        </a:rPr>
                        <a:t>GradientBoostedClassifier</a:t>
                      </a:r>
                      <a:endParaRPr lang="en-US" b="1" dirty="0">
                        <a:solidFill>
                          <a:schemeClr val="bg1"/>
                        </a:solidFill>
                      </a:endParaRPr>
                    </a:p>
                  </a:txBody>
                  <a:tcPr/>
                </a:tc>
                <a:tc>
                  <a:txBody>
                    <a:bodyPr/>
                    <a:lstStyle/>
                    <a:p>
                      <a:r>
                        <a:rPr lang="en-US" dirty="0">
                          <a:solidFill>
                            <a:schemeClr val="bg1"/>
                          </a:solidFill>
                        </a:rPr>
                        <a:t>0.9256012838079283</a:t>
                      </a:r>
                      <a:endParaRPr lang="en-US" b="1" dirty="0">
                        <a:solidFill>
                          <a:schemeClr val="bg1"/>
                        </a:solidFill>
                      </a:endParaRPr>
                    </a:p>
                  </a:txBody>
                  <a:tcPr/>
                </a:tc>
                <a:tc>
                  <a:txBody>
                    <a:bodyPr/>
                    <a:lstStyle/>
                    <a:p>
                      <a:r>
                        <a:rPr lang="en-US" dirty="0">
                          <a:solidFill>
                            <a:schemeClr val="bg1"/>
                          </a:solidFill>
                          <a:effectLst/>
                        </a:rPr>
                        <a:t>0.9323503902862099</a:t>
                      </a:r>
                      <a:endParaRPr lang="en-US" sz="1400" b="0" i="0" u="none" strike="noStrike" cap="none" dirty="0">
                        <a:solidFill>
                          <a:schemeClr val="bg1"/>
                        </a:solidFill>
                        <a:effectLst/>
                        <a:latin typeface="Arial"/>
                        <a:ea typeface="Arial"/>
                        <a:cs typeface="Arial"/>
                        <a:sym typeface="Arial"/>
                      </a:endParaRPr>
                    </a:p>
                    <a:p>
                      <a:endParaRPr lang="en-US" b="1" dirty="0">
                        <a:solidFill>
                          <a:schemeClr val="bg1"/>
                        </a:solidFill>
                      </a:endParaRPr>
                    </a:p>
                  </a:txBody>
                  <a:tcPr/>
                </a:tc>
                <a:extLst>
                  <a:ext uri="{0D108BD9-81ED-4DB2-BD59-A6C34878D82A}">
                    <a16:rowId xmlns:a16="http://schemas.microsoft.com/office/drawing/2014/main" val="1899383777"/>
                  </a:ext>
                </a:extLst>
              </a:tr>
              <a:tr h="398135">
                <a:tc>
                  <a:txBody>
                    <a:bodyPr/>
                    <a:lstStyle/>
                    <a:p>
                      <a:r>
                        <a:rPr lang="en-US" b="1" dirty="0" err="1">
                          <a:solidFill>
                            <a:schemeClr val="bg1"/>
                          </a:solidFill>
                        </a:rPr>
                        <a:t>ExtraTreesClassifier</a:t>
                      </a:r>
                      <a:endParaRPr lang="en-US" b="1" dirty="0">
                        <a:solidFill>
                          <a:schemeClr val="bg1"/>
                        </a:solidFill>
                      </a:endParaRPr>
                    </a:p>
                  </a:txBody>
                  <a:tcPr/>
                </a:tc>
                <a:tc>
                  <a:txBody>
                    <a:bodyPr/>
                    <a:lstStyle/>
                    <a:p>
                      <a:r>
                        <a:rPr lang="en-US" dirty="0">
                          <a:solidFill>
                            <a:schemeClr val="bg1"/>
                          </a:solidFill>
                        </a:rPr>
                        <a:t>0.9333985525583826</a:t>
                      </a:r>
                      <a:endParaRPr lang="en-US" b="1" dirty="0">
                        <a:solidFill>
                          <a:schemeClr val="bg1"/>
                        </a:solidFill>
                      </a:endParaRPr>
                    </a:p>
                  </a:txBody>
                  <a:tcPr/>
                </a:tc>
                <a:tc>
                  <a:txBody>
                    <a:bodyPr/>
                    <a:lstStyle/>
                    <a:p>
                      <a:r>
                        <a:rPr lang="en-US" dirty="0">
                          <a:solidFill>
                            <a:schemeClr val="bg1"/>
                          </a:solidFill>
                        </a:rPr>
                        <a:t>0.9601040763226366</a:t>
                      </a:r>
                      <a:endParaRPr lang="en-US" b="1" dirty="0">
                        <a:solidFill>
                          <a:schemeClr val="bg1"/>
                        </a:solidFill>
                      </a:endParaRPr>
                    </a:p>
                  </a:txBody>
                  <a:tcPr/>
                </a:tc>
                <a:extLst>
                  <a:ext uri="{0D108BD9-81ED-4DB2-BD59-A6C34878D82A}">
                    <a16:rowId xmlns:a16="http://schemas.microsoft.com/office/drawing/2014/main" val="730147060"/>
                  </a:ext>
                </a:extLst>
              </a:tr>
            </a:tbl>
          </a:graphicData>
        </a:graphic>
      </p:graphicFrame>
      <p:sp>
        <p:nvSpPr>
          <p:cNvPr id="3" name="TextBox 2">
            <a:extLst>
              <a:ext uri="{FF2B5EF4-FFF2-40B4-BE49-F238E27FC236}">
                <a16:creationId xmlns:a16="http://schemas.microsoft.com/office/drawing/2014/main" id="{D85DB11A-ED6B-3D40-BC91-F923C6C3ED62}"/>
              </a:ext>
            </a:extLst>
          </p:cNvPr>
          <p:cNvSpPr txBox="1"/>
          <p:nvPr/>
        </p:nvSpPr>
        <p:spPr>
          <a:xfrm>
            <a:off x="1114674" y="3273733"/>
            <a:ext cx="7557378" cy="5909310"/>
          </a:xfrm>
          <a:prstGeom prst="rect">
            <a:avLst/>
          </a:prstGeom>
          <a:noFill/>
        </p:spPr>
        <p:txBody>
          <a:bodyPr wrap="square" rtlCol="0">
            <a:spAutoFit/>
          </a:bodyPr>
          <a:lstStyle/>
          <a:p>
            <a:r>
              <a:rPr lang="en-US" dirty="0">
                <a:solidFill>
                  <a:schemeClr val="bg1"/>
                </a:solidFill>
              </a:rPr>
              <a:t>All of the models performed better than random guessing and have room for considerable improvement to reach the confidence levels needed according to the business use-case.</a:t>
            </a:r>
          </a:p>
          <a:p>
            <a:endParaRPr lang="en-US" dirty="0">
              <a:solidFill>
                <a:schemeClr val="bg1"/>
              </a:solidFill>
            </a:endParaRPr>
          </a:p>
          <a:p>
            <a:r>
              <a:rPr lang="en-US" dirty="0">
                <a:solidFill>
                  <a:schemeClr val="bg1"/>
                </a:solidFill>
              </a:rPr>
              <a:t>Notes:</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These models may benefit considerably from more intensive tuning (searching for better parameters or changing the number of folds that the models are trained upon).</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These models do not appear to be overfitting, which means that they would generalize well to new incoming data if needed.</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Depending on how much interpretability is required of the model, Logistic to Support Vector to Neural Network models could also be applied and evaluated. Given that tree models performed reasonably well, packages such as </a:t>
            </a:r>
            <a:r>
              <a:rPr lang="en-US" dirty="0" err="1">
                <a:solidFill>
                  <a:schemeClr val="bg1"/>
                </a:solidFill>
              </a:rPr>
              <a:t>xgboost</a:t>
            </a:r>
            <a:r>
              <a:rPr lang="en-US" dirty="0">
                <a:solidFill>
                  <a:schemeClr val="bg1"/>
                </a:solidFill>
              </a:rPr>
              <a:t> or Microsoft’s </a:t>
            </a:r>
            <a:r>
              <a:rPr lang="en-US" dirty="0" err="1">
                <a:solidFill>
                  <a:schemeClr val="bg1"/>
                </a:solidFill>
              </a:rPr>
              <a:t>lightgbm</a:t>
            </a:r>
            <a:r>
              <a:rPr lang="en-US" dirty="0">
                <a:solidFill>
                  <a:schemeClr val="bg1"/>
                </a:solidFill>
              </a:rPr>
              <a:t> could also be promising.</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29022216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Machine Learning</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endParaRPr lang="en" sz="1800" b="1" dirty="0">
              <a:solidFill>
                <a:srgbClr val="F3F3F3"/>
              </a:solidFill>
              <a:latin typeface="Quicksand"/>
              <a:ea typeface="Quicksand"/>
              <a:cs typeface="Quicksand"/>
            </a:endParaRPr>
          </a:p>
        </p:txBody>
      </p:sp>
      <p:sp>
        <p:nvSpPr>
          <p:cNvPr id="7" name="Shape 112">
            <a:extLst>
              <a:ext uri="{FF2B5EF4-FFF2-40B4-BE49-F238E27FC236}">
                <a16:creationId xmlns:a16="http://schemas.microsoft.com/office/drawing/2014/main" id="{83835F4C-E551-CA46-BEAC-3B0F2475A619}"/>
              </a:ext>
            </a:extLst>
          </p:cNvPr>
          <p:cNvSpPr txBox="1">
            <a:spLocks/>
          </p:cNvSpPr>
          <p:nvPr/>
        </p:nvSpPr>
        <p:spPr>
          <a:xfrm>
            <a:off x="937260" y="1051873"/>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600" b="1" dirty="0">
                <a:solidFill>
                  <a:srgbClr val="F3F3F3"/>
                </a:solidFill>
                <a:latin typeface="Quicksand"/>
                <a:ea typeface="Quicksand"/>
                <a:cs typeface="Quicksand"/>
              </a:rPr>
              <a:t>Distribution:</a:t>
            </a:r>
          </a:p>
          <a:p>
            <a:endParaRPr lang="en-US" sz="1200" dirty="0">
              <a:solidFill>
                <a:schemeClr val="bg1"/>
              </a:solidFill>
              <a:latin typeface="Modern No. 20" panose="02070704070505020303" pitchFamily="18" charset="77"/>
              <a:ea typeface="Quicksand"/>
              <a:cs typeface="Quicksand"/>
            </a:endParaRPr>
          </a:p>
        </p:txBody>
      </p:sp>
      <p:sp>
        <p:nvSpPr>
          <p:cNvPr id="3" name="TextBox 2">
            <a:extLst>
              <a:ext uri="{FF2B5EF4-FFF2-40B4-BE49-F238E27FC236}">
                <a16:creationId xmlns:a16="http://schemas.microsoft.com/office/drawing/2014/main" id="{D85DB11A-ED6B-3D40-BC91-F923C6C3ED62}"/>
              </a:ext>
            </a:extLst>
          </p:cNvPr>
          <p:cNvSpPr txBox="1"/>
          <p:nvPr/>
        </p:nvSpPr>
        <p:spPr>
          <a:xfrm>
            <a:off x="937260" y="2773589"/>
            <a:ext cx="7557378" cy="5262979"/>
          </a:xfrm>
          <a:prstGeom prst="rect">
            <a:avLst/>
          </a:prstGeom>
          <a:noFill/>
        </p:spPr>
        <p:txBody>
          <a:bodyPr wrap="square" rtlCol="0">
            <a:spAutoFit/>
          </a:bodyPr>
          <a:lstStyle/>
          <a:p>
            <a:r>
              <a:rPr lang="en-US" b="1" dirty="0">
                <a:solidFill>
                  <a:schemeClr val="bg1"/>
                </a:solidFill>
              </a:rPr>
              <a:t>Assumptions:</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This model assumes rows with missing values can be safely dropped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These models assume that accuracy is the most useful scoring metric, but depending on the business need, precision, f1 score, log loss, etc. could be more appropriate.</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Another major assumption is that enough data is provided in the dataset to form an accurate model and that the dataset provided is in the correct proportions across classes. From the asset class distribution above, we see that Alternative and Allocation categories are not as common, which our models assume will be true in production as well.</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r>
              <a:rPr lang="en-US" dirty="0">
                <a:solidFill>
                  <a:schemeClr val="bg1"/>
                </a:solidFill>
              </a:rPr>
              <a:t>Also because of this disparity, our metrics could be less reliable since the models could score highly and be very accurate in predicting Equity and Fixed Income classes to cover a large percentage of the dataset but completely fail at classifying both Allocation and Alternative classes. So, it would be useful to observe how well the models perform at classifying each particular asset class rather than all of them in aggregate when calculating scores. </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p:txBody>
      </p:sp>
      <p:graphicFrame>
        <p:nvGraphicFramePr>
          <p:cNvPr id="8" name="Table 7">
            <a:extLst>
              <a:ext uri="{FF2B5EF4-FFF2-40B4-BE49-F238E27FC236}">
                <a16:creationId xmlns:a16="http://schemas.microsoft.com/office/drawing/2014/main" id="{2859C2FC-86D5-A645-BAAF-E109E63C6ACC}"/>
              </a:ext>
            </a:extLst>
          </p:cNvPr>
          <p:cNvGraphicFramePr>
            <a:graphicFrameLocks noGrp="1"/>
          </p:cNvGraphicFramePr>
          <p:nvPr>
            <p:extLst>
              <p:ext uri="{D42A27DB-BD31-4B8C-83A1-F6EECF244321}">
                <p14:modId xmlns:p14="http://schemas.microsoft.com/office/powerpoint/2010/main" val="407455664"/>
              </p:ext>
            </p:extLst>
          </p:nvPr>
        </p:nvGraphicFramePr>
        <p:xfrm>
          <a:off x="2497393" y="1211792"/>
          <a:ext cx="3002116" cy="1788160"/>
        </p:xfrm>
        <a:graphic>
          <a:graphicData uri="http://schemas.openxmlformats.org/drawingml/2006/table">
            <a:tbl>
              <a:tblPr firstRow="1" bandRow="1">
                <a:tableStyleId>{46C6F560-3A2B-468F-8AF2-EAFEF692CD99}</a:tableStyleId>
              </a:tblPr>
              <a:tblGrid>
                <a:gridCol w="1501058">
                  <a:extLst>
                    <a:ext uri="{9D8B030D-6E8A-4147-A177-3AD203B41FA5}">
                      <a16:colId xmlns:a16="http://schemas.microsoft.com/office/drawing/2014/main" val="234144274"/>
                    </a:ext>
                  </a:extLst>
                </a:gridCol>
                <a:gridCol w="1501058">
                  <a:extLst>
                    <a:ext uri="{9D8B030D-6E8A-4147-A177-3AD203B41FA5}">
                      <a16:colId xmlns:a16="http://schemas.microsoft.com/office/drawing/2014/main" val="4103378817"/>
                    </a:ext>
                  </a:extLst>
                </a:gridCol>
              </a:tblGrid>
              <a:tr h="0">
                <a:tc>
                  <a:txBody>
                    <a:bodyPr/>
                    <a:lstStyle/>
                    <a:p>
                      <a:r>
                        <a:rPr lang="en-US" b="1" dirty="0">
                          <a:solidFill>
                            <a:schemeClr val="bg1"/>
                          </a:solidFill>
                        </a:rPr>
                        <a:t>CATEGORY</a:t>
                      </a:r>
                    </a:p>
                  </a:txBody>
                  <a:tcPr/>
                </a:tc>
                <a:tc>
                  <a:txBody>
                    <a:bodyPr/>
                    <a:lstStyle/>
                    <a:p>
                      <a:r>
                        <a:rPr lang="en-US" b="1" dirty="0">
                          <a:solidFill>
                            <a:schemeClr val="bg1"/>
                          </a:solidFill>
                        </a:rPr>
                        <a:t>COUNT</a:t>
                      </a:r>
                    </a:p>
                  </a:txBody>
                  <a:tcPr/>
                </a:tc>
                <a:extLst>
                  <a:ext uri="{0D108BD9-81ED-4DB2-BD59-A6C34878D82A}">
                    <a16:rowId xmlns:a16="http://schemas.microsoft.com/office/drawing/2014/main" val="3975170340"/>
                  </a:ext>
                </a:extLst>
              </a:tr>
              <a:tr h="370840">
                <a:tc>
                  <a:txBody>
                    <a:bodyPr/>
                    <a:lstStyle/>
                    <a:p>
                      <a:r>
                        <a:rPr lang="en-US" dirty="0">
                          <a:solidFill>
                            <a:schemeClr val="bg1"/>
                          </a:solidFill>
                        </a:rPr>
                        <a:t>Allocation</a:t>
                      </a:r>
                    </a:p>
                  </a:txBody>
                  <a:tcPr/>
                </a:tc>
                <a:tc>
                  <a:txBody>
                    <a:bodyPr/>
                    <a:lstStyle/>
                    <a:p>
                      <a:r>
                        <a:rPr lang="en-US" dirty="0">
                          <a:solidFill>
                            <a:schemeClr val="bg1"/>
                          </a:solidFill>
                        </a:rPr>
                        <a:t>926</a:t>
                      </a:r>
                    </a:p>
                  </a:txBody>
                  <a:tcPr/>
                </a:tc>
                <a:extLst>
                  <a:ext uri="{0D108BD9-81ED-4DB2-BD59-A6C34878D82A}">
                    <a16:rowId xmlns:a16="http://schemas.microsoft.com/office/drawing/2014/main" val="1744981778"/>
                  </a:ext>
                </a:extLst>
              </a:tr>
              <a:tr h="370840">
                <a:tc>
                  <a:txBody>
                    <a:bodyPr/>
                    <a:lstStyle/>
                    <a:p>
                      <a:r>
                        <a:rPr lang="en-US" dirty="0">
                          <a:solidFill>
                            <a:schemeClr val="bg1"/>
                          </a:solidFill>
                        </a:rPr>
                        <a:t>Alternative</a:t>
                      </a:r>
                    </a:p>
                  </a:txBody>
                  <a:tcPr/>
                </a:tc>
                <a:tc>
                  <a:txBody>
                    <a:bodyPr/>
                    <a:lstStyle/>
                    <a:p>
                      <a:r>
                        <a:rPr lang="en-US" dirty="0">
                          <a:solidFill>
                            <a:schemeClr val="bg1"/>
                          </a:solidFill>
                        </a:rPr>
                        <a:t>617</a:t>
                      </a:r>
                    </a:p>
                  </a:txBody>
                  <a:tcPr/>
                </a:tc>
                <a:extLst>
                  <a:ext uri="{0D108BD9-81ED-4DB2-BD59-A6C34878D82A}">
                    <a16:rowId xmlns:a16="http://schemas.microsoft.com/office/drawing/2014/main" val="1380188175"/>
                  </a:ext>
                </a:extLst>
              </a:tr>
              <a:tr h="370840">
                <a:tc>
                  <a:txBody>
                    <a:bodyPr/>
                    <a:lstStyle/>
                    <a:p>
                      <a:r>
                        <a:rPr lang="en-US" dirty="0">
                          <a:solidFill>
                            <a:schemeClr val="bg1"/>
                          </a:solidFill>
                        </a:rPr>
                        <a:t>Equity</a:t>
                      </a:r>
                    </a:p>
                  </a:txBody>
                  <a:tcPr/>
                </a:tc>
                <a:tc>
                  <a:txBody>
                    <a:bodyPr/>
                    <a:lstStyle/>
                    <a:p>
                      <a:r>
                        <a:rPr lang="en-US" dirty="0">
                          <a:solidFill>
                            <a:schemeClr val="bg1"/>
                          </a:solidFill>
                        </a:rPr>
                        <a:t>3085</a:t>
                      </a:r>
                    </a:p>
                  </a:txBody>
                  <a:tcPr/>
                </a:tc>
                <a:extLst>
                  <a:ext uri="{0D108BD9-81ED-4DB2-BD59-A6C34878D82A}">
                    <a16:rowId xmlns:a16="http://schemas.microsoft.com/office/drawing/2014/main" val="271631484"/>
                  </a:ext>
                </a:extLst>
              </a:tr>
              <a:tr h="370840">
                <a:tc>
                  <a:txBody>
                    <a:bodyPr/>
                    <a:lstStyle/>
                    <a:p>
                      <a:r>
                        <a:rPr lang="en-US" dirty="0">
                          <a:solidFill>
                            <a:schemeClr val="bg1"/>
                          </a:solidFill>
                        </a:rPr>
                        <a:t>Fixed Income</a:t>
                      </a:r>
                    </a:p>
                  </a:txBody>
                  <a:tcPr/>
                </a:tc>
                <a:tc>
                  <a:txBody>
                    <a:bodyPr/>
                    <a:lstStyle/>
                    <a:p>
                      <a:r>
                        <a:rPr lang="en-US" dirty="0">
                          <a:solidFill>
                            <a:schemeClr val="bg1"/>
                          </a:solidFill>
                        </a:rPr>
                        <a:t>2431</a:t>
                      </a:r>
                    </a:p>
                  </a:txBody>
                  <a:tcPr/>
                </a:tc>
                <a:extLst>
                  <a:ext uri="{0D108BD9-81ED-4DB2-BD59-A6C34878D82A}">
                    <a16:rowId xmlns:a16="http://schemas.microsoft.com/office/drawing/2014/main" val="1562371198"/>
                  </a:ext>
                </a:extLst>
              </a:tr>
            </a:tbl>
          </a:graphicData>
        </a:graphic>
      </p:graphicFrame>
    </p:spTree>
    <p:extLst>
      <p:ext uri="{BB962C8B-B14F-4D97-AF65-F5344CB8AC3E}">
        <p14:creationId xmlns:p14="http://schemas.microsoft.com/office/powerpoint/2010/main" val="2654780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ctrTitle"/>
          </p:nvPr>
        </p:nvSpPr>
        <p:spPr>
          <a:xfrm>
            <a:off x="1530175" y="3077050"/>
            <a:ext cx="6767100" cy="709800"/>
          </a:xfrm>
          <a:prstGeom prst="rect">
            <a:avLst/>
          </a:prstGeom>
        </p:spPr>
        <p:txBody>
          <a:bodyPr wrap="square" lIns="91425" tIns="91425" rIns="91425" bIns="91425" anchor="ctr" anchorCtr="0">
            <a:noAutofit/>
          </a:bodyPr>
          <a:lstStyle/>
          <a:p>
            <a:pPr marL="0" lvl="0" indent="0" rtl="0">
              <a:spcBef>
                <a:spcPts val="0"/>
              </a:spcBef>
              <a:buNone/>
            </a:pPr>
            <a:r>
              <a:rPr lang="en-US" dirty="0"/>
              <a:t>Part 1: Data Quality Report</a:t>
            </a:r>
            <a:endParaRPr lang="en" dirty="0"/>
          </a:p>
        </p:txBody>
      </p:sp>
      <p:sp>
        <p:nvSpPr>
          <p:cNvPr id="84" name="Shape 84"/>
          <p:cNvSpPr txBox="1"/>
          <p:nvPr/>
        </p:nvSpPr>
        <p:spPr>
          <a:xfrm>
            <a:off x="502600" y="3039900"/>
            <a:ext cx="802500" cy="786300"/>
          </a:xfrm>
          <a:prstGeom prst="rect">
            <a:avLst/>
          </a:prstGeom>
          <a:noFill/>
          <a:ln>
            <a:noFill/>
          </a:ln>
        </p:spPr>
        <p:txBody>
          <a:bodyPr wrap="square" lIns="91425" tIns="91425" rIns="91425" bIns="91425" anchor="ctr" anchorCtr="0">
            <a:noAutofit/>
          </a:bodyPr>
          <a:lstStyle/>
          <a:p>
            <a:pPr marL="0" lvl="0" indent="0" algn="ctr">
              <a:spcBef>
                <a:spcPts val="0"/>
              </a:spcBef>
              <a:buNone/>
            </a:pPr>
            <a:r>
              <a:rPr lang="en" sz="3000">
                <a:solidFill>
                  <a:srgbClr val="2E3037"/>
                </a:solidFill>
                <a:latin typeface="Quicksand"/>
                <a:ea typeface="Quicksand"/>
                <a:cs typeface="Quicksand"/>
                <a:sym typeface="Quicksand"/>
              </a:rPr>
              <a:t>1</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Data Quality Report</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800" b="1" dirty="0">
                <a:solidFill>
                  <a:srgbClr val="F3F3F3"/>
                </a:solidFill>
                <a:latin typeface="Quicksand"/>
                <a:ea typeface="Quicksand"/>
                <a:cs typeface="Quicksand"/>
              </a:rPr>
              <a:t>Dataset 1:</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Contains </a:t>
            </a:r>
            <a:r>
              <a:rPr lang="en-US" sz="1800" b="1" dirty="0" err="1">
                <a:solidFill>
                  <a:srgbClr val="F3F3F3"/>
                </a:solidFill>
                <a:latin typeface="Quicksand"/>
                <a:ea typeface="Quicksand"/>
                <a:cs typeface="Quicksand"/>
              </a:rPr>
              <a:t>Shareclass_names</a:t>
            </a:r>
            <a:r>
              <a:rPr lang="en-US" sz="1800" b="1" dirty="0">
                <a:solidFill>
                  <a:srgbClr val="F3F3F3"/>
                </a:solidFill>
                <a:latin typeface="Quicksand"/>
                <a:ea typeface="Quicksand"/>
                <a:cs typeface="Quicksand"/>
              </a:rPr>
              <a:t> and their respective return data on various timescales</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7059 rows x 18 columns</a:t>
            </a:r>
          </a:p>
          <a:p>
            <a:r>
              <a:rPr lang="en-US" sz="1800" b="1" dirty="0" err="1">
                <a:solidFill>
                  <a:srgbClr val="F3F3F3"/>
                </a:solidFill>
                <a:latin typeface="Quicksand"/>
                <a:ea typeface="Quicksand"/>
                <a:cs typeface="Quicksand"/>
              </a:rPr>
              <a:t>Missingness</a:t>
            </a:r>
            <a:r>
              <a:rPr lang="en-US" sz="1800" b="1" dirty="0">
                <a:solidFill>
                  <a:srgbClr val="F3F3F3"/>
                </a:solidFill>
                <a:latin typeface="Quicksand"/>
                <a:ea typeface="Quicksand"/>
                <a:cs typeface="Quicksand"/>
              </a:rPr>
              <a:t>: </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There was  ~.2% </a:t>
            </a:r>
            <a:r>
              <a:rPr lang="en-US" sz="1800" b="1" dirty="0" err="1">
                <a:solidFill>
                  <a:srgbClr val="F3F3F3"/>
                </a:solidFill>
                <a:latin typeface="Quicksand"/>
                <a:ea typeface="Quicksand"/>
                <a:cs typeface="Quicksand"/>
              </a:rPr>
              <a:t>missingness</a:t>
            </a:r>
            <a:r>
              <a:rPr lang="en-US" sz="1800" b="1" dirty="0">
                <a:solidFill>
                  <a:srgbClr val="F3F3F3"/>
                </a:solidFill>
                <a:latin typeface="Quicksand"/>
                <a:ea typeface="Quicksand"/>
                <a:cs typeface="Quicksand"/>
              </a:rPr>
              <a:t> observed in the RETURN_ 1, 2, and 3 Month columns. Upon a quick investigation on </a:t>
            </a:r>
            <a:r>
              <a:rPr lang="en-US" sz="1800" b="1" dirty="0" err="1">
                <a:solidFill>
                  <a:srgbClr val="F3F3F3"/>
                </a:solidFill>
                <a:latin typeface="Quicksand"/>
                <a:ea typeface="Quicksand"/>
                <a:cs typeface="Quicksand"/>
              </a:rPr>
              <a:t>fund_name</a:t>
            </a:r>
            <a:r>
              <a:rPr lang="en-US" sz="1800" b="1" dirty="0">
                <a:solidFill>
                  <a:srgbClr val="F3F3F3"/>
                </a:solidFill>
                <a:latin typeface="Quicksand"/>
                <a:ea typeface="Quicksand"/>
                <a:cs typeface="Quicksand"/>
              </a:rPr>
              <a:t>, no clear reason for the </a:t>
            </a:r>
            <a:r>
              <a:rPr lang="en-US" sz="1800" b="1" dirty="0" err="1">
                <a:solidFill>
                  <a:srgbClr val="F3F3F3"/>
                </a:solidFill>
                <a:latin typeface="Quicksand"/>
                <a:ea typeface="Quicksand"/>
                <a:cs typeface="Quicksand"/>
              </a:rPr>
              <a:t>missingness</a:t>
            </a:r>
            <a:r>
              <a:rPr lang="en-US" sz="1800" b="1" dirty="0">
                <a:solidFill>
                  <a:srgbClr val="F3F3F3"/>
                </a:solidFill>
                <a:latin typeface="Quicksand"/>
                <a:ea typeface="Quicksand"/>
                <a:cs typeface="Quicksand"/>
              </a:rPr>
              <a:t> could be found.</a:t>
            </a:r>
          </a:p>
          <a:p>
            <a:r>
              <a:rPr lang="en-US" sz="1800" b="1" dirty="0">
                <a:solidFill>
                  <a:srgbClr val="F3F3F3"/>
                </a:solidFill>
                <a:latin typeface="Quicksand"/>
                <a:ea typeface="Quicksand"/>
                <a:cs typeface="Quicksand"/>
              </a:rPr>
              <a:t>Outliers:</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The RETURN_NET_1Y column contained 2 significantly large positive outliers that appeared to be entered in via human error.</a:t>
            </a:r>
          </a:p>
          <a:p>
            <a:r>
              <a:rPr lang="en-US" sz="1800" b="1" dirty="0" err="1">
                <a:solidFill>
                  <a:srgbClr val="F3F3F3"/>
                </a:solidFill>
                <a:latin typeface="Quicksand"/>
                <a:ea typeface="Quicksand"/>
                <a:cs typeface="Quicksand"/>
              </a:rPr>
              <a:t>Misc</a:t>
            </a:r>
            <a:r>
              <a:rPr lang="en-US" sz="1800" b="1" dirty="0">
                <a:solidFill>
                  <a:srgbClr val="F3F3F3"/>
                </a:solidFill>
                <a:latin typeface="Quicksand"/>
                <a:ea typeface="Quicksand"/>
                <a:cs typeface="Quicksand"/>
              </a:rPr>
              <a:t>:</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There were 4 duplicate SHARECLASS_IDs referencing a BNY Mellon Global Funds SHARECLASS_NAME, which could indicate an issue in how those funds are being added to the dataset.</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The Category MSTAR_BROAD_CATEGORY contained mixed cases in its values that needed to be consolidated so that funds would fall into the correct category.</a:t>
            </a:r>
          </a:p>
          <a:p>
            <a:pPr marL="285750" indent="-285750">
              <a:buFont typeface="Arial" panose="020B0604020202020204" pitchFamily="34" charset="0"/>
              <a:buChar char="•"/>
            </a:pPr>
            <a:r>
              <a:rPr lang="en" sz="1800" b="1" dirty="0">
                <a:solidFill>
                  <a:srgbClr val="F3F3F3"/>
                </a:solidFill>
                <a:latin typeface="Quicksand"/>
                <a:ea typeface="Quicksand"/>
                <a:cs typeface="Quicksand"/>
              </a:rPr>
              <a:t>Column Data Types were incorrect for </a:t>
            </a:r>
            <a:r>
              <a:rPr lang="en-US" sz="1800" b="1" dirty="0">
                <a:solidFill>
                  <a:srgbClr val="F3F3F3"/>
                </a:solidFill>
                <a:latin typeface="Quicksand"/>
                <a:ea typeface="Quicksand"/>
                <a:cs typeface="Quicksand"/>
              </a:rPr>
              <a:t>'RETURN_NET_1M','RETURN_NET_2M’, and 'RETURN_NET_3M’.</a:t>
            </a:r>
            <a:endParaRPr lang="en" sz="1800" b="1" dirty="0">
              <a:solidFill>
                <a:srgbClr val="F3F3F3"/>
              </a:solidFill>
              <a:latin typeface="Quicksand"/>
              <a:ea typeface="Quicksand"/>
              <a:cs typeface="Quicksand"/>
            </a:endParaRPr>
          </a:p>
        </p:txBody>
      </p:sp>
    </p:spTree>
    <p:extLst>
      <p:ext uri="{BB962C8B-B14F-4D97-AF65-F5344CB8AC3E}">
        <p14:creationId xmlns:p14="http://schemas.microsoft.com/office/powerpoint/2010/main" val="3312736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Data Quality Report</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800" b="1" dirty="0">
                <a:solidFill>
                  <a:srgbClr val="F3F3F3"/>
                </a:solidFill>
                <a:latin typeface="Quicksand"/>
                <a:ea typeface="Quicksand"/>
                <a:cs typeface="Quicksand"/>
              </a:rPr>
              <a:t>Dataset 2:</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Contains SHARECLASS_NAME and their respective </a:t>
            </a:r>
            <a:r>
              <a:rPr lang="en-US" sz="1800" b="1" dirty="0" err="1">
                <a:solidFill>
                  <a:srgbClr val="F3F3F3"/>
                </a:solidFill>
                <a:latin typeface="Quicksand"/>
                <a:ea typeface="Quicksand"/>
                <a:cs typeface="Quicksand"/>
              </a:rPr>
              <a:t>sharpe</a:t>
            </a:r>
            <a:r>
              <a:rPr lang="en-US" sz="1800" b="1" dirty="0">
                <a:solidFill>
                  <a:srgbClr val="F3F3F3"/>
                </a:solidFill>
                <a:latin typeface="Quicksand"/>
                <a:ea typeface="Quicksand"/>
                <a:cs typeface="Quicksand"/>
              </a:rPr>
              <a:t>, beta, and information ratios</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7061 rows x 12 columns</a:t>
            </a:r>
          </a:p>
          <a:p>
            <a:r>
              <a:rPr lang="en-US" sz="1800" b="1" dirty="0" err="1">
                <a:solidFill>
                  <a:srgbClr val="F3F3F3"/>
                </a:solidFill>
                <a:latin typeface="Quicksand"/>
                <a:ea typeface="Quicksand"/>
                <a:cs typeface="Quicksand"/>
              </a:rPr>
              <a:t>Missingness</a:t>
            </a:r>
            <a:r>
              <a:rPr lang="en-US" sz="1800" b="1" dirty="0">
                <a:solidFill>
                  <a:srgbClr val="F3F3F3"/>
                </a:solidFill>
                <a:latin typeface="Quicksand"/>
                <a:ea typeface="Quicksand"/>
                <a:cs typeface="Quicksand"/>
              </a:rPr>
              <a:t>: </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There was  considerable </a:t>
            </a:r>
            <a:r>
              <a:rPr lang="en-US" sz="1800" b="1" dirty="0" err="1">
                <a:solidFill>
                  <a:srgbClr val="F3F3F3"/>
                </a:solidFill>
                <a:latin typeface="Quicksand"/>
                <a:ea typeface="Quicksand"/>
                <a:cs typeface="Quicksand"/>
              </a:rPr>
              <a:t>missingness</a:t>
            </a:r>
            <a:r>
              <a:rPr lang="en-US" sz="1800" b="1" dirty="0">
                <a:solidFill>
                  <a:srgbClr val="F3F3F3"/>
                </a:solidFill>
                <a:latin typeface="Quicksand"/>
                <a:ea typeface="Quicksand"/>
                <a:cs typeface="Quicksand"/>
              </a:rPr>
              <a:t> (20%) observed in information ratio and beta columns for both 3Y and 5Y timescales</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Lesser </a:t>
            </a:r>
            <a:r>
              <a:rPr lang="en-US" sz="1800" b="1" dirty="0" err="1">
                <a:solidFill>
                  <a:srgbClr val="F3F3F3"/>
                </a:solidFill>
                <a:latin typeface="Quicksand"/>
                <a:ea typeface="Quicksand"/>
                <a:cs typeface="Quicksand"/>
              </a:rPr>
              <a:t>missingness</a:t>
            </a:r>
            <a:r>
              <a:rPr lang="en-US" sz="1800" b="1" dirty="0">
                <a:solidFill>
                  <a:srgbClr val="F3F3F3"/>
                </a:solidFill>
                <a:latin typeface="Quicksand"/>
                <a:ea typeface="Quicksand"/>
                <a:cs typeface="Quicksand"/>
              </a:rPr>
              <a:t> was observed in BETA_1Y (2%) and all SHARPE_RATIO columns (0.2%) </a:t>
            </a:r>
          </a:p>
          <a:p>
            <a:r>
              <a:rPr lang="en-US" sz="1800" b="1" dirty="0">
                <a:solidFill>
                  <a:srgbClr val="F3F3F3"/>
                </a:solidFill>
                <a:latin typeface="Quicksand"/>
                <a:ea typeface="Quicksand"/>
                <a:cs typeface="Quicksand"/>
              </a:rPr>
              <a:t>Outliers:</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No obvious outliers were detected</a:t>
            </a:r>
          </a:p>
          <a:p>
            <a:r>
              <a:rPr lang="en-US" sz="1800" b="1" dirty="0" err="1">
                <a:solidFill>
                  <a:srgbClr val="F3F3F3"/>
                </a:solidFill>
                <a:latin typeface="Quicksand"/>
                <a:ea typeface="Quicksand"/>
                <a:cs typeface="Quicksand"/>
              </a:rPr>
              <a:t>Misc</a:t>
            </a:r>
            <a:r>
              <a:rPr lang="en-US" sz="1800" b="1" dirty="0">
                <a:solidFill>
                  <a:srgbClr val="F3F3F3"/>
                </a:solidFill>
                <a:latin typeface="Quicksand"/>
                <a:ea typeface="Quicksand"/>
                <a:cs typeface="Quicksand"/>
              </a:rPr>
              <a:t>:</a:t>
            </a:r>
          </a:p>
          <a:p>
            <a:pPr marL="285750" indent="-285750">
              <a:buFont typeface="Arial" panose="020B0604020202020204" pitchFamily="34" charset="0"/>
              <a:buChar char="•"/>
            </a:pPr>
            <a:r>
              <a:rPr lang="en-US" sz="1800" b="1" dirty="0">
                <a:solidFill>
                  <a:srgbClr val="F3F3F3"/>
                </a:solidFill>
                <a:latin typeface="Quicksand"/>
                <a:ea typeface="Quicksand"/>
                <a:cs typeface="Quicksand"/>
              </a:rPr>
              <a:t>Missing values were recorded as the string  ‘&lt;null&gt;’ which made the columns appear to have data at first.</a:t>
            </a:r>
          </a:p>
          <a:p>
            <a:pPr marL="285750" indent="-285750">
              <a:buFont typeface="Arial" panose="020B0604020202020204" pitchFamily="34" charset="0"/>
              <a:buChar char="•"/>
            </a:pPr>
            <a:r>
              <a:rPr lang="en" sz="1800" b="1" dirty="0">
                <a:solidFill>
                  <a:srgbClr val="F3F3F3"/>
                </a:solidFill>
                <a:latin typeface="Quicksand"/>
                <a:ea typeface="Quicksand"/>
                <a:cs typeface="Quicksand"/>
              </a:rPr>
              <a:t>Contained two funds that were not present in Dataset 1, which were part of</a:t>
            </a:r>
            <a:r>
              <a:rPr lang="en-US" sz="1800" b="1" dirty="0" err="1">
                <a:solidFill>
                  <a:srgbClr val="F3F3F3"/>
                </a:solidFill>
                <a:latin typeface="Quicksand"/>
                <a:ea typeface="Quicksand"/>
                <a:cs typeface="Quicksand"/>
              </a:rPr>
              <a:t>Aegon</a:t>
            </a:r>
            <a:r>
              <a:rPr lang="en-US" sz="1800" b="1" dirty="0">
                <a:solidFill>
                  <a:srgbClr val="F3F3F3"/>
                </a:solidFill>
                <a:latin typeface="Quicksand"/>
                <a:ea typeface="Quicksand"/>
                <a:cs typeface="Quicksand"/>
              </a:rPr>
              <a:t> International Emerging Markets.</a:t>
            </a:r>
          </a:p>
          <a:p>
            <a:pPr marL="285750" indent="-285750">
              <a:buFont typeface="Arial" panose="020B0604020202020204" pitchFamily="34" charset="0"/>
              <a:buChar char="•"/>
            </a:pPr>
            <a:endParaRPr lang="en-US" sz="1800" b="1" dirty="0">
              <a:solidFill>
                <a:srgbClr val="F3F3F3"/>
              </a:solidFill>
              <a:latin typeface="Quicksand"/>
              <a:ea typeface="Quicksand"/>
              <a:cs typeface="Quicksand"/>
            </a:endParaRPr>
          </a:p>
          <a:p>
            <a:pPr marL="285750" indent="-285750">
              <a:buFont typeface="Arial" panose="020B0604020202020204" pitchFamily="34" charset="0"/>
              <a:buChar char="•"/>
            </a:pPr>
            <a:endParaRPr lang="en-US" sz="1800" b="1" dirty="0">
              <a:solidFill>
                <a:srgbClr val="F3F3F3"/>
              </a:solidFill>
              <a:latin typeface="Quicksand"/>
              <a:ea typeface="Quicksand"/>
              <a:cs typeface="Quicksand"/>
            </a:endParaRPr>
          </a:p>
          <a:p>
            <a:pPr marL="285750" indent="-285750">
              <a:buFont typeface="Arial" panose="020B0604020202020204" pitchFamily="34" charset="0"/>
              <a:buChar char="•"/>
            </a:pPr>
            <a:r>
              <a:rPr lang="en-US" sz="1800" b="1" dirty="0">
                <a:solidFill>
                  <a:srgbClr val="F3F3F3"/>
                </a:solidFill>
                <a:latin typeface="Quicksand"/>
                <a:ea typeface="Quicksand"/>
                <a:cs typeface="Quicksand"/>
              </a:rPr>
              <a:t>See attached notebook for additional descriptive tables</a:t>
            </a:r>
            <a:endParaRPr lang="en" sz="1800" b="1" dirty="0">
              <a:solidFill>
                <a:srgbClr val="F3F3F3"/>
              </a:solidFill>
              <a:latin typeface="Quicksand"/>
              <a:ea typeface="Quicksand"/>
              <a:cs typeface="Quicksand"/>
            </a:endParaRPr>
          </a:p>
        </p:txBody>
      </p:sp>
    </p:spTree>
    <p:extLst>
      <p:ext uri="{BB962C8B-B14F-4D97-AF65-F5344CB8AC3E}">
        <p14:creationId xmlns:p14="http://schemas.microsoft.com/office/powerpoint/2010/main" val="2709000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ctrTitle"/>
          </p:nvPr>
        </p:nvSpPr>
        <p:spPr>
          <a:xfrm>
            <a:off x="1530175" y="3077050"/>
            <a:ext cx="6767100" cy="709800"/>
          </a:xfrm>
          <a:prstGeom prst="rect">
            <a:avLst/>
          </a:prstGeom>
        </p:spPr>
        <p:txBody>
          <a:bodyPr wrap="square" lIns="91425" tIns="91425" rIns="91425" bIns="91425" anchor="ctr" anchorCtr="0">
            <a:noAutofit/>
          </a:bodyPr>
          <a:lstStyle/>
          <a:p>
            <a:pPr marL="0" lvl="0" indent="0" rtl="0">
              <a:spcBef>
                <a:spcPts val="0"/>
              </a:spcBef>
              <a:buNone/>
            </a:pPr>
            <a:r>
              <a:rPr lang="en-US" dirty="0"/>
              <a:t>Part 2: SQLite Database</a:t>
            </a:r>
            <a:endParaRPr lang="en" dirty="0"/>
          </a:p>
        </p:txBody>
      </p:sp>
      <p:sp>
        <p:nvSpPr>
          <p:cNvPr id="84" name="Shape 84"/>
          <p:cNvSpPr txBox="1"/>
          <p:nvPr/>
        </p:nvSpPr>
        <p:spPr>
          <a:xfrm>
            <a:off x="502600" y="3039900"/>
            <a:ext cx="802500" cy="786300"/>
          </a:xfrm>
          <a:prstGeom prst="rect">
            <a:avLst/>
          </a:prstGeom>
          <a:noFill/>
          <a:ln>
            <a:noFill/>
          </a:ln>
        </p:spPr>
        <p:txBody>
          <a:bodyPr wrap="square" lIns="91425" tIns="91425" rIns="91425" bIns="91425" anchor="ctr" anchorCtr="0">
            <a:noAutofit/>
          </a:bodyPr>
          <a:lstStyle/>
          <a:p>
            <a:pPr marL="0" lvl="0" indent="0" algn="ctr">
              <a:spcBef>
                <a:spcPts val="0"/>
              </a:spcBef>
              <a:buNone/>
            </a:pPr>
            <a:r>
              <a:rPr lang="en" sz="3000" dirty="0">
                <a:solidFill>
                  <a:srgbClr val="2E3037"/>
                </a:solidFill>
                <a:latin typeface="Quicksand"/>
                <a:ea typeface="Quicksand"/>
                <a:cs typeface="Quicksand"/>
                <a:sym typeface="Quicksand"/>
              </a:rPr>
              <a:t>2</a:t>
            </a:r>
          </a:p>
        </p:txBody>
      </p:sp>
    </p:spTree>
    <p:extLst>
      <p:ext uri="{BB962C8B-B14F-4D97-AF65-F5344CB8AC3E}">
        <p14:creationId xmlns:p14="http://schemas.microsoft.com/office/powerpoint/2010/main" val="36791902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SQLite Database</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 sz="1800" b="1" dirty="0">
                <a:solidFill>
                  <a:srgbClr val="F3F3F3"/>
                </a:solidFill>
                <a:latin typeface="Quicksand"/>
                <a:ea typeface="Quicksand"/>
                <a:cs typeface="Quicksand"/>
              </a:rPr>
              <a:t>Merged the two datasets on SHARECLASS_ID column to have a final dataset:</a:t>
            </a:r>
          </a:p>
          <a:p>
            <a:pPr marL="285750" indent="-285750">
              <a:buFont typeface="Arial" panose="020B0604020202020204" pitchFamily="34" charset="0"/>
              <a:buChar char="•"/>
            </a:pPr>
            <a:r>
              <a:rPr lang="en" sz="1800" b="1" dirty="0">
                <a:solidFill>
                  <a:srgbClr val="F3F3F3"/>
                </a:solidFill>
                <a:latin typeface="Quicksand"/>
                <a:ea typeface="Quicksand"/>
                <a:cs typeface="Quicksand"/>
              </a:rPr>
              <a:t>7059 rows x 27 columns</a:t>
            </a:r>
          </a:p>
          <a:p>
            <a:pPr marL="285750" indent="-285750">
              <a:buFont typeface="Arial" panose="020B0604020202020204" pitchFamily="34" charset="0"/>
              <a:buChar char="•"/>
            </a:pPr>
            <a:endParaRPr lang="en" sz="1800" b="1" dirty="0">
              <a:solidFill>
                <a:srgbClr val="F3F3F3"/>
              </a:solidFill>
              <a:latin typeface="Quicksand"/>
              <a:ea typeface="Quicksand"/>
              <a:cs typeface="Quicksand"/>
            </a:endParaRPr>
          </a:p>
          <a:p>
            <a:r>
              <a:rPr lang="en" sz="1800" b="1" dirty="0">
                <a:solidFill>
                  <a:srgbClr val="F3F3F3"/>
                </a:solidFill>
                <a:latin typeface="Quicksand"/>
                <a:ea typeface="Quicksand"/>
                <a:cs typeface="Quicksand"/>
              </a:rPr>
              <a:t>SQLite was chosen since it is very lightweight (the dataset is not large and can be held in memory). T</a:t>
            </a:r>
            <a:r>
              <a:rPr lang="en-US" sz="1800" b="1" dirty="0">
                <a:solidFill>
                  <a:srgbClr val="F3F3F3"/>
                </a:solidFill>
                <a:latin typeface="Quicksand"/>
                <a:ea typeface="Quicksand"/>
                <a:cs typeface="Quicksand"/>
              </a:rPr>
              <a:t>h</a:t>
            </a:r>
            <a:r>
              <a:rPr lang="en" sz="1800" b="1" dirty="0">
                <a:solidFill>
                  <a:srgbClr val="F3F3F3"/>
                </a:solidFill>
                <a:latin typeface="Quicksand"/>
                <a:ea typeface="Quicksand"/>
                <a:cs typeface="Quicksand"/>
              </a:rPr>
              <a:t>e data is structured (</a:t>
            </a:r>
            <a:r>
              <a:rPr lang="en" sz="1800" b="1" dirty="0" err="1">
                <a:solidFill>
                  <a:srgbClr val="F3F3F3"/>
                </a:solidFill>
                <a:latin typeface="Quicksand"/>
                <a:ea typeface="Quicksand"/>
                <a:cs typeface="Quicksand"/>
              </a:rPr>
              <a:t>mongodb</a:t>
            </a:r>
            <a:r>
              <a:rPr lang="en" sz="1800" b="1" dirty="0">
                <a:solidFill>
                  <a:srgbClr val="F3F3F3"/>
                </a:solidFill>
                <a:latin typeface="Quicksand"/>
                <a:ea typeface="Quicksand"/>
                <a:cs typeface="Quicksand"/>
              </a:rPr>
              <a:t> would not be useful) . And SQLite is native to Python.</a:t>
            </a:r>
          </a:p>
          <a:p>
            <a:endParaRPr lang="en" sz="1800" b="1" dirty="0">
              <a:solidFill>
                <a:srgbClr val="F3F3F3"/>
              </a:solidFill>
              <a:latin typeface="Quicksand"/>
              <a:ea typeface="Quicksand"/>
              <a:cs typeface="Quicksand"/>
            </a:endParaRPr>
          </a:p>
          <a:p>
            <a:r>
              <a:rPr lang="en" sz="1800" b="1" dirty="0">
                <a:solidFill>
                  <a:srgbClr val="F3F3F3"/>
                </a:solidFill>
                <a:latin typeface="Quicksand"/>
                <a:ea typeface="Quicksand"/>
                <a:cs typeface="Quicksand"/>
              </a:rPr>
              <a:t>Schema as below to represent the data types s</a:t>
            </a:r>
            <a:r>
              <a:rPr lang="en-US" sz="1800" b="1" dirty="0" err="1">
                <a:solidFill>
                  <a:srgbClr val="F3F3F3"/>
                </a:solidFill>
                <a:latin typeface="Quicksand"/>
                <a:ea typeface="Quicksand"/>
                <a:cs typeface="Quicksand"/>
              </a:rPr>
              <a:t>pe</a:t>
            </a:r>
            <a:r>
              <a:rPr lang="en" sz="1800" b="1" dirty="0" err="1">
                <a:solidFill>
                  <a:srgbClr val="F3F3F3"/>
                </a:solidFill>
                <a:latin typeface="Quicksand"/>
                <a:ea typeface="Quicksand"/>
                <a:cs typeface="Quicksand"/>
              </a:rPr>
              <a:t>cified</a:t>
            </a:r>
            <a:r>
              <a:rPr lang="en" sz="1800" b="1" dirty="0">
                <a:solidFill>
                  <a:srgbClr val="F3F3F3"/>
                </a:solidFill>
                <a:latin typeface="Quicksand"/>
                <a:ea typeface="Quicksand"/>
                <a:cs typeface="Quicksand"/>
              </a:rPr>
              <a:t> in the notebook. Given the use case of running machine learning models from this data, it is more conv</a:t>
            </a:r>
            <a:r>
              <a:rPr lang="en-US" sz="1800" b="1" dirty="0">
                <a:solidFill>
                  <a:srgbClr val="F3F3F3"/>
                </a:solidFill>
                <a:latin typeface="Quicksand"/>
                <a:ea typeface="Quicksand"/>
                <a:cs typeface="Quicksand"/>
              </a:rPr>
              <a:t>e</a:t>
            </a:r>
            <a:r>
              <a:rPr lang="en" sz="1800" b="1" dirty="0" err="1">
                <a:solidFill>
                  <a:srgbClr val="F3F3F3"/>
                </a:solidFill>
                <a:latin typeface="Quicksand"/>
                <a:ea typeface="Quicksand"/>
                <a:cs typeface="Quicksand"/>
              </a:rPr>
              <a:t>nient</a:t>
            </a:r>
            <a:r>
              <a:rPr lang="en" sz="1800" b="1" dirty="0">
                <a:solidFill>
                  <a:srgbClr val="F3F3F3"/>
                </a:solidFill>
                <a:latin typeface="Quicksand"/>
                <a:ea typeface="Quicksand"/>
                <a:cs typeface="Quicksand"/>
              </a:rPr>
              <a:t> to store as a single table.</a:t>
            </a:r>
          </a:p>
          <a:p>
            <a:endParaRPr lang="en" sz="1800" b="1" dirty="0">
              <a:solidFill>
                <a:srgbClr val="F3F3F3"/>
              </a:solidFill>
              <a:latin typeface="Quicksand"/>
              <a:ea typeface="Quicksand"/>
              <a:cs typeface="Quicksand"/>
            </a:endParaRPr>
          </a:p>
          <a:p>
            <a:pPr marL="285750" indent="-285750">
              <a:buFont typeface="Arial" panose="020B0604020202020204" pitchFamily="34" charset="0"/>
              <a:buChar char="•"/>
            </a:pPr>
            <a:endParaRPr lang="en" sz="1800" b="1" dirty="0">
              <a:solidFill>
                <a:srgbClr val="F3F3F3"/>
              </a:solidFill>
              <a:latin typeface="Quicksand"/>
              <a:ea typeface="Quicksand"/>
              <a:cs typeface="Quicksand"/>
            </a:endParaRPr>
          </a:p>
          <a:p>
            <a:endParaRPr lang="en" sz="1800" b="1" dirty="0">
              <a:solidFill>
                <a:srgbClr val="F3F3F3"/>
              </a:solidFill>
              <a:latin typeface="Quicksand"/>
              <a:ea typeface="Quicksand"/>
              <a:cs typeface="Quicksand"/>
            </a:endParaRPr>
          </a:p>
          <a:p>
            <a:r>
              <a:rPr lang="en" sz="1800" b="1" dirty="0">
                <a:solidFill>
                  <a:srgbClr val="F3F3F3"/>
                </a:solidFill>
                <a:latin typeface="Quicksand"/>
                <a:ea typeface="Quicksand"/>
                <a:cs typeface="Quicksand"/>
              </a:rPr>
              <a:t> </a:t>
            </a:r>
          </a:p>
        </p:txBody>
      </p:sp>
      <p:graphicFrame>
        <p:nvGraphicFramePr>
          <p:cNvPr id="3" name="Table 2">
            <a:extLst>
              <a:ext uri="{FF2B5EF4-FFF2-40B4-BE49-F238E27FC236}">
                <a16:creationId xmlns:a16="http://schemas.microsoft.com/office/drawing/2014/main" id="{1036AFB1-34FF-9844-9E50-DECC01B71778}"/>
              </a:ext>
            </a:extLst>
          </p:cNvPr>
          <p:cNvGraphicFramePr>
            <a:graphicFrameLocks noGrp="1"/>
          </p:cNvGraphicFramePr>
          <p:nvPr>
            <p:extLst>
              <p:ext uri="{D42A27DB-BD31-4B8C-83A1-F6EECF244321}">
                <p14:modId xmlns:p14="http://schemas.microsoft.com/office/powerpoint/2010/main" val="2188658464"/>
              </p:ext>
            </p:extLst>
          </p:nvPr>
        </p:nvGraphicFramePr>
        <p:xfrm>
          <a:off x="3618272" y="3578942"/>
          <a:ext cx="5388077" cy="3200400"/>
        </p:xfrm>
        <a:graphic>
          <a:graphicData uri="http://schemas.openxmlformats.org/drawingml/2006/table">
            <a:tbl>
              <a:tblPr>
                <a:tableStyleId>{073A0DAA-6AF3-43AB-8588-CEC1D06C72B9}</a:tableStyleId>
              </a:tblPr>
              <a:tblGrid>
                <a:gridCol w="2314781">
                  <a:extLst>
                    <a:ext uri="{9D8B030D-6E8A-4147-A177-3AD203B41FA5}">
                      <a16:colId xmlns:a16="http://schemas.microsoft.com/office/drawing/2014/main" val="1164065939"/>
                    </a:ext>
                  </a:extLst>
                </a:gridCol>
                <a:gridCol w="1333941">
                  <a:extLst>
                    <a:ext uri="{9D8B030D-6E8A-4147-A177-3AD203B41FA5}">
                      <a16:colId xmlns:a16="http://schemas.microsoft.com/office/drawing/2014/main" val="3681084545"/>
                    </a:ext>
                  </a:extLst>
                </a:gridCol>
                <a:gridCol w="1739355">
                  <a:extLst>
                    <a:ext uri="{9D8B030D-6E8A-4147-A177-3AD203B41FA5}">
                      <a16:colId xmlns:a16="http://schemas.microsoft.com/office/drawing/2014/main" val="1575128121"/>
                    </a:ext>
                  </a:extLst>
                </a:gridCol>
              </a:tblGrid>
              <a:tr h="142120">
                <a:tc>
                  <a:txBody>
                    <a:bodyPr/>
                    <a:lstStyle/>
                    <a:p>
                      <a:pPr algn="l" fontAlgn="b"/>
                      <a:r>
                        <a:rPr lang="en-US" sz="800" b="1" u="none" strike="noStrike" dirty="0">
                          <a:effectLst/>
                        </a:rPr>
                        <a:t>TEXT</a:t>
                      </a:r>
                      <a:endParaRPr lang="en-US" sz="800" b="1" i="0" u="none" strike="noStrike" dirty="0">
                        <a:solidFill>
                          <a:schemeClr val="bg1"/>
                        </a:solidFill>
                        <a:effectLst/>
                        <a:latin typeface="+mn-lt"/>
                      </a:endParaRPr>
                    </a:p>
                  </a:txBody>
                  <a:tcPr marL="9525" marR="9525" marT="9525" marB="0" anchor="b">
                    <a:lnB w="12700" cap="flat" cmpd="sng" algn="ctr">
                      <a:solidFill>
                        <a:schemeClr val="bg1"/>
                      </a:solidFill>
                      <a:prstDash val="solid"/>
                      <a:round/>
                      <a:headEnd type="none" w="med" len="med"/>
                      <a:tailEnd type="none" w="med" len="med"/>
                    </a:lnB>
                  </a:tcPr>
                </a:tc>
                <a:tc>
                  <a:txBody>
                    <a:bodyPr/>
                    <a:lstStyle/>
                    <a:p>
                      <a:pPr algn="l" fontAlgn="b"/>
                      <a:r>
                        <a:rPr lang="en-US" sz="800" b="1" u="none" strike="noStrike" dirty="0">
                          <a:effectLst/>
                        </a:rPr>
                        <a:t>REAL</a:t>
                      </a:r>
                      <a:endParaRPr lang="en-US" sz="800" b="1" i="0" u="none" strike="noStrike" dirty="0">
                        <a:solidFill>
                          <a:schemeClr val="bg1"/>
                        </a:solidFill>
                        <a:effectLst/>
                        <a:latin typeface="+mn-lt"/>
                      </a:endParaRPr>
                    </a:p>
                  </a:txBody>
                  <a:tcPr marL="9525" marR="9525" marT="9525" marB="0" anchor="b">
                    <a:lnB w="12700" cap="flat" cmpd="sng" algn="ctr">
                      <a:solidFill>
                        <a:schemeClr val="bg1"/>
                      </a:solidFill>
                      <a:prstDash val="solid"/>
                      <a:round/>
                      <a:headEnd type="none" w="med" len="med"/>
                      <a:tailEnd type="none" w="med" len="med"/>
                    </a:lnB>
                  </a:tcPr>
                </a:tc>
                <a:tc>
                  <a:txBody>
                    <a:bodyPr/>
                    <a:lstStyle/>
                    <a:p>
                      <a:pPr algn="l" fontAlgn="b"/>
                      <a:r>
                        <a:rPr lang="en-US" sz="800" b="1" u="none" strike="noStrike" dirty="0">
                          <a:effectLst/>
                        </a:rPr>
                        <a:t>INTEGER</a:t>
                      </a:r>
                      <a:endParaRPr lang="en-US" sz="800" b="1" i="0" u="none" strike="noStrike" dirty="0">
                        <a:solidFill>
                          <a:schemeClr val="bg1"/>
                        </a:solidFill>
                        <a:effectLst/>
                        <a:latin typeface="+mn-lt"/>
                      </a:endParaRPr>
                    </a:p>
                  </a:txBody>
                  <a:tcPr marL="9525" marR="9525" marT="9525" marB="0" anchor="b">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4100284528"/>
                  </a:ext>
                </a:extLst>
              </a:tr>
              <a:tr h="195640">
                <a:tc>
                  <a:txBody>
                    <a:bodyPr/>
                    <a:lstStyle/>
                    <a:p>
                      <a:pPr algn="l" fontAlgn="b"/>
                      <a:r>
                        <a:rPr lang="en-US" sz="800" u="none" strike="noStrike">
                          <a:effectLst/>
                        </a:rPr>
                        <a:t>SHARECLASS_ID</a:t>
                      </a:r>
                      <a:endParaRPr lang="en-US" sz="800" b="0" i="0" u="none" strike="noStrike">
                        <a:solidFill>
                          <a:schemeClr val="bg1"/>
                        </a:solidFill>
                        <a:effectLst/>
                        <a:latin typeface="+mn-lt"/>
                      </a:endParaRPr>
                    </a:p>
                  </a:txBody>
                  <a:tcPr marL="9525" marR="9525" marT="9525" marB="0" anchor="b">
                    <a:lnT w="12700" cap="flat" cmpd="sng" algn="ctr">
                      <a:solidFill>
                        <a:schemeClr val="bg1"/>
                      </a:solidFill>
                      <a:prstDash val="solid"/>
                      <a:round/>
                      <a:headEnd type="none" w="med" len="med"/>
                      <a:tailEnd type="none" w="med" len="med"/>
                    </a:lnT>
                  </a:tcPr>
                </a:tc>
                <a:tc>
                  <a:txBody>
                    <a:bodyPr/>
                    <a:lstStyle/>
                    <a:p>
                      <a:pPr algn="l" fontAlgn="b"/>
                      <a:r>
                        <a:rPr lang="en-US" sz="800" u="none" strike="noStrike" dirty="0">
                          <a:effectLst/>
                        </a:rPr>
                        <a:t>RETURN_NET_1M</a:t>
                      </a:r>
                      <a:endParaRPr lang="en-US" sz="800" b="0" i="0" u="none" strike="noStrike" dirty="0">
                        <a:solidFill>
                          <a:schemeClr val="bg1"/>
                        </a:solidFill>
                        <a:effectLst/>
                        <a:latin typeface="+mn-lt"/>
                      </a:endParaRPr>
                    </a:p>
                  </a:txBody>
                  <a:tcPr marL="9525" marR="9525" marT="9525" marB="0" anchor="b">
                    <a:lnT w="12700" cap="flat" cmpd="sng" algn="ctr">
                      <a:solidFill>
                        <a:schemeClr val="bg1"/>
                      </a:solidFill>
                      <a:prstDash val="solid"/>
                      <a:round/>
                      <a:headEnd type="none" w="med" len="med"/>
                      <a:tailEnd type="none" w="med" len="med"/>
                    </a:lnT>
                  </a:tcPr>
                </a:tc>
                <a:tc>
                  <a:txBody>
                    <a:bodyPr/>
                    <a:lstStyle/>
                    <a:p>
                      <a:pPr algn="l" fontAlgn="b"/>
                      <a:r>
                        <a:rPr lang="en-US" sz="800" u="none" strike="noStrike" dirty="0">
                          <a:effectLst/>
                        </a:rPr>
                        <a:t>SHARE_CLASS_COUNTER</a:t>
                      </a:r>
                      <a:endParaRPr lang="en-US" sz="800" b="0" i="0" u="none" strike="noStrike" dirty="0">
                        <a:solidFill>
                          <a:schemeClr val="bg1"/>
                        </a:solidFill>
                        <a:effectLst/>
                        <a:latin typeface="+mn-lt"/>
                      </a:endParaRPr>
                    </a:p>
                  </a:txBody>
                  <a:tcPr marL="9525" marR="9525" marT="9525" marB="0" anchor="b">
                    <a:lnT w="12700" cap="flat" cmpd="sng" algn="ctr">
                      <a:solidFill>
                        <a:schemeClr val="bg1"/>
                      </a:solidFill>
                      <a:prstDash val="solid"/>
                      <a:round/>
                      <a:headEnd type="none" w="med" len="med"/>
                      <a:tailEnd type="none" w="med" len="med"/>
                    </a:lnT>
                  </a:tcPr>
                </a:tc>
                <a:extLst>
                  <a:ext uri="{0D108BD9-81ED-4DB2-BD59-A6C34878D82A}">
                    <a16:rowId xmlns:a16="http://schemas.microsoft.com/office/drawing/2014/main" val="1890954764"/>
                  </a:ext>
                </a:extLst>
              </a:tr>
              <a:tr h="195640">
                <a:tc>
                  <a:txBody>
                    <a:bodyPr/>
                    <a:lstStyle/>
                    <a:p>
                      <a:pPr algn="l" fontAlgn="b"/>
                      <a:r>
                        <a:rPr lang="en-US" sz="800" u="none" strike="noStrike">
                          <a:effectLst/>
                        </a:rPr>
                        <a:t>SHARECLASS_NAME</a:t>
                      </a:r>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RETURN_NET_2M</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946109764"/>
                  </a:ext>
                </a:extLst>
              </a:tr>
              <a:tr h="195640">
                <a:tc>
                  <a:txBody>
                    <a:bodyPr/>
                    <a:lstStyle/>
                    <a:p>
                      <a:pPr algn="l" fontAlgn="b"/>
                      <a:r>
                        <a:rPr lang="en-US" sz="800" u="none" strike="noStrike">
                          <a:effectLst/>
                        </a:rPr>
                        <a:t>FUND_NAME</a:t>
                      </a:r>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RETURN_NET_3M</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3563628759"/>
                  </a:ext>
                </a:extLst>
              </a:tr>
              <a:tr h="195640">
                <a:tc>
                  <a:txBody>
                    <a:bodyPr/>
                    <a:lstStyle/>
                    <a:p>
                      <a:pPr algn="l" fontAlgn="b"/>
                      <a:r>
                        <a:rPr lang="en-US" sz="800" u="none" strike="noStrike">
                          <a:effectLst/>
                        </a:rPr>
                        <a:t>FUND_FAMILY_NAME</a:t>
                      </a:r>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dirty="0">
                          <a:effectLst/>
                        </a:rPr>
                        <a:t>RETURN_NET_6M</a:t>
                      </a:r>
                      <a:endParaRPr lang="en-US" sz="800" b="0" i="0" u="none" strike="noStrike" dirty="0">
                        <a:solidFill>
                          <a:schemeClr val="bg1"/>
                        </a:solidFill>
                        <a:effectLst/>
                        <a:latin typeface="+mn-lt"/>
                      </a:endParaRPr>
                    </a:p>
                  </a:txBody>
                  <a:tcPr marL="9525" marR="9525" marT="9525" marB="0" anchor="b"/>
                </a:tc>
                <a:tc>
                  <a:txBody>
                    <a:bodyPr/>
                    <a:lstStyle/>
                    <a:p>
                      <a:pPr algn="l" fontAlgn="b"/>
                      <a:endParaRPr lang="en-US" sz="800" b="0" i="0" u="none" strike="noStrike" dirty="0">
                        <a:solidFill>
                          <a:schemeClr val="bg1"/>
                        </a:solidFill>
                        <a:effectLst/>
                        <a:latin typeface="+mn-lt"/>
                      </a:endParaRPr>
                    </a:p>
                  </a:txBody>
                  <a:tcPr marL="9525" marR="9525" marT="9525" marB="0" anchor="b"/>
                </a:tc>
                <a:extLst>
                  <a:ext uri="{0D108BD9-81ED-4DB2-BD59-A6C34878D82A}">
                    <a16:rowId xmlns:a16="http://schemas.microsoft.com/office/drawing/2014/main" val="1324873241"/>
                  </a:ext>
                </a:extLst>
              </a:tr>
              <a:tr h="195640">
                <a:tc>
                  <a:txBody>
                    <a:bodyPr/>
                    <a:lstStyle/>
                    <a:p>
                      <a:pPr algn="l" fontAlgn="b"/>
                      <a:r>
                        <a:rPr lang="en-US" sz="800" u="none" strike="noStrike">
                          <a:effectLst/>
                        </a:rPr>
                        <a:t>MSTAR_CATEGORY_NAME</a:t>
                      </a:r>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RETURN_NET_1Y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dirty="0">
                        <a:solidFill>
                          <a:schemeClr val="bg1"/>
                        </a:solidFill>
                        <a:effectLst/>
                        <a:latin typeface="+mn-lt"/>
                      </a:endParaRPr>
                    </a:p>
                  </a:txBody>
                  <a:tcPr marL="9525" marR="9525" marT="9525" marB="0" anchor="b"/>
                </a:tc>
                <a:extLst>
                  <a:ext uri="{0D108BD9-81ED-4DB2-BD59-A6C34878D82A}">
                    <a16:rowId xmlns:a16="http://schemas.microsoft.com/office/drawing/2014/main" val="1351381046"/>
                  </a:ext>
                </a:extLst>
              </a:tr>
              <a:tr h="195640">
                <a:tc>
                  <a:txBody>
                    <a:bodyPr/>
                    <a:lstStyle/>
                    <a:p>
                      <a:pPr algn="l" fontAlgn="b"/>
                      <a:r>
                        <a:rPr lang="en-US" sz="800" u="none" strike="noStrike">
                          <a:effectLst/>
                        </a:rPr>
                        <a:t>MSTAR_GLOB_CATEGORY_NAME</a:t>
                      </a:r>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RETURN_NET_2Y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677912868"/>
                  </a:ext>
                </a:extLst>
              </a:tr>
              <a:tr h="195640">
                <a:tc>
                  <a:txBody>
                    <a:bodyPr/>
                    <a:lstStyle/>
                    <a:p>
                      <a:pPr algn="l" fontAlgn="b"/>
                      <a:r>
                        <a:rPr lang="en-US" sz="800" u="none" strike="noStrike">
                          <a:effectLst/>
                        </a:rPr>
                        <a:t>MSTAR_BROAD_CATEGORY</a:t>
                      </a:r>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RETURN_NET_3Y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dirty="0">
                        <a:solidFill>
                          <a:schemeClr val="bg1"/>
                        </a:solidFill>
                        <a:effectLst/>
                        <a:latin typeface="+mn-lt"/>
                      </a:endParaRPr>
                    </a:p>
                  </a:txBody>
                  <a:tcPr marL="9525" marR="9525" marT="9525" marB="0" anchor="b"/>
                </a:tc>
                <a:extLst>
                  <a:ext uri="{0D108BD9-81ED-4DB2-BD59-A6C34878D82A}">
                    <a16:rowId xmlns:a16="http://schemas.microsoft.com/office/drawing/2014/main" val="1211924165"/>
                  </a:ext>
                </a:extLst>
              </a:tr>
              <a:tr h="195640">
                <a:tc>
                  <a:txBody>
                    <a:bodyPr/>
                    <a:lstStyle/>
                    <a:p>
                      <a:pPr algn="l" fontAlgn="b"/>
                      <a:r>
                        <a:rPr lang="en-US" sz="800" u="none" strike="noStrike">
                          <a:effectLst/>
                        </a:rPr>
                        <a:t>COMMON_SOURCE_SYSTEM</a:t>
                      </a:r>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RETURN_NET_4Y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dirty="0">
                        <a:solidFill>
                          <a:schemeClr val="bg1"/>
                        </a:solidFill>
                        <a:effectLst/>
                        <a:latin typeface="+mn-lt"/>
                      </a:endParaRPr>
                    </a:p>
                  </a:txBody>
                  <a:tcPr marL="9525" marR="9525" marT="9525" marB="0" anchor="b"/>
                </a:tc>
                <a:extLst>
                  <a:ext uri="{0D108BD9-81ED-4DB2-BD59-A6C34878D82A}">
                    <a16:rowId xmlns:a16="http://schemas.microsoft.com/office/drawing/2014/main" val="3002417973"/>
                  </a:ext>
                </a:extLst>
              </a:tr>
              <a:tr h="195640">
                <a:tc>
                  <a:txBody>
                    <a:bodyPr/>
                    <a:lstStyle/>
                    <a:p>
                      <a:pPr algn="l" fontAlgn="b"/>
                      <a:r>
                        <a:rPr lang="en-US" sz="800" u="none" strike="noStrike">
                          <a:effectLst/>
                        </a:rPr>
                        <a:t>CATEGORY</a:t>
                      </a:r>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RETURN_NET_5Y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3194624459"/>
                  </a:ext>
                </a:extLst>
              </a:tr>
              <a:tr h="195640">
                <a:tc>
                  <a:txBody>
                    <a:bodyPr/>
                    <a:lstStyle/>
                    <a:p>
                      <a:pPr algn="l" fontAlgn="b"/>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SHARPE_RATIO_1Y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2406922822"/>
                  </a:ext>
                </a:extLst>
              </a:tr>
              <a:tr h="195640">
                <a:tc>
                  <a:txBody>
                    <a:bodyPr/>
                    <a:lstStyle/>
                    <a:p>
                      <a:pPr algn="l" fontAlgn="b"/>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SHARPE_RATIO_3Y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2601342783"/>
                  </a:ext>
                </a:extLst>
              </a:tr>
              <a:tr h="195640">
                <a:tc>
                  <a:txBody>
                    <a:bodyPr/>
                    <a:lstStyle/>
                    <a:p>
                      <a:pPr algn="l" fontAlgn="b"/>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SHARPE_RATIO_5Y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4220900942"/>
                  </a:ext>
                </a:extLst>
              </a:tr>
              <a:tr h="142120">
                <a:tc>
                  <a:txBody>
                    <a:bodyPr/>
                    <a:lstStyle/>
                    <a:p>
                      <a:pPr algn="l" fontAlgn="b"/>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BETA_1Y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3194736281"/>
                  </a:ext>
                </a:extLst>
              </a:tr>
              <a:tr h="142120">
                <a:tc>
                  <a:txBody>
                    <a:bodyPr/>
                    <a:lstStyle/>
                    <a:p>
                      <a:pPr algn="l" fontAlgn="b"/>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BETA_3Y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1515589837"/>
                  </a:ext>
                </a:extLst>
              </a:tr>
              <a:tr h="142120">
                <a:tc>
                  <a:txBody>
                    <a:bodyPr/>
                    <a:lstStyle/>
                    <a:p>
                      <a:pPr algn="l" fontAlgn="b"/>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BETA_5Y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286932722"/>
                  </a:ext>
                </a:extLst>
              </a:tr>
              <a:tr h="142120">
                <a:tc>
                  <a:txBody>
                    <a:bodyPr/>
                    <a:lstStyle/>
                    <a:p>
                      <a:pPr algn="l" fontAlgn="b"/>
                      <a:endParaRPr lang="en-US" sz="800" b="0" i="0" u="none" strike="noStrike">
                        <a:solidFill>
                          <a:schemeClr val="bg1"/>
                        </a:solidFill>
                        <a:effectLst/>
                        <a:latin typeface="+mn-lt"/>
                      </a:endParaRPr>
                    </a:p>
                  </a:txBody>
                  <a:tcPr marL="9525" marR="9525" marT="9525" marB="0" anchor="b"/>
                </a:tc>
                <a:tc>
                  <a:txBody>
                    <a:bodyPr/>
                    <a:lstStyle/>
                    <a:p>
                      <a:pPr algn="l" fontAlgn="b"/>
                      <a:r>
                        <a:rPr lang="en-US" sz="800" u="none" strike="noStrike">
                          <a:effectLst/>
                        </a:rPr>
                        <a:t>INFO_RATIO_3Y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a:solidFill>
                          <a:schemeClr val="bg1"/>
                        </a:solidFill>
                        <a:effectLst/>
                        <a:latin typeface="+mn-lt"/>
                      </a:endParaRPr>
                    </a:p>
                  </a:txBody>
                  <a:tcPr marL="9525" marR="9525" marT="9525" marB="0" anchor="b"/>
                </a:tc>
                <a:extLst>
                  <a:ext uri="{0D108BD9-81ED-4DB2-BD59-A6C34878D82A}">
                    <a16:rowId xmlns:a16="http://schemas.microsoft.com/office/drawing/2014/main" val="1254507481"/>
                  </a:ext>
                </a:extLst>
              </a:tr>
              <a:tr h="142120">
                <a:tc>
                  <a:txBody>
                    <a:bodyPr/>
                    <a:lstStyle/>
                    <a:p>
                      <a:pPr algn="l" fontAlgn="b"/>
                      <a:endParaRPr lang="en-US" sz="800" b="0" i="0" u="none" strike="noStrike" dirty="0">
                        <a:solidFill>
                          <a:schemeClr val="bg1"/>
                        </a:solidFill>
                        <a:effectLst/>
                        <a:latin typeface="+mn-lt"/>
                      </a:endParaRPr>
                    </a:p>
                  </a:txBody>
                  <a:tcPr marL="9525" marR="9525" marT="9525" marB="0" anchor="b"/>
                </a:tc>
                <a:tc>
                  <a:txBody>
                    <a:bodyPr/>
                    <a:lstStyle/>
                    <a:p>
                      <a:pPr algn="l" fontAlgn="b"/>
                      <a:r>
                        <a:rPr lang="en-US" sz="800" u="none" strike="noStrike">
                          <a:effectLst/>
                        </a:rPr>
                        <a:t>INFO_RATIO_5Y</a:t>
                      </a:r>
                      <a:endParaRPr lang="en-US" sz="800" b="0" i="0" u="none" strike="noStrike">
                        <a:solidFill>
                          <a:schemeClr val="bg1"/>
                        </a:solidFill>
                        <a:effectLst/>
                        <a:latin typeface="+mn-lt"/>
                      </a:endParaRPr>
                    </a:p>
                  </a:txBody>
                  <a:tcPr marL="9525" marR="9525" marT="9525" marB="0" anchor="b"/>
                </a:tc>
                <a:tc>
                  <a:txBody>
                    <a:bodyPr/>
                    <a:lstStyle/>
                    <a:p>
                      <a:pPr algn="l" fontAlgn="b"/>
                      <a:endParaRPr lang="en-US" sz="800" b="0" i="0" u="none" strike="noStrike" dirty="0">
                        <a:solidFill>
                          <a:schemeClr val="bg1"/>
                        </a:solidFill>
                        <a:effectLst/>
                        <a:latin typeface="+mn-lt"/>
                      </a:endParaRPr>
                    </a:p>
                  </a:txBody>
                  <a:tcPr marL="9525" marR="9525" marT="9525" marB="0" anchor="b"/>
                </a:tc>
                <a:extLst>
                  <a:ext uri="{0D108BD9-81ED-4DB2-BD59-A6C34878D82A}">
                    <a16:rowId xmlns:a16="http://schemas.microsoft.com/office/drawing/2014/main" val="3053423955"/>
                  </a:ext>
                </a:extLst>
              </a:tr>
            </a:tbl>
          </a:graphicData>
        </a:graphic>
      </p:graphicFrame>
    </p:spTree>
    <p:extLst>
      <p:ext uri="{BB962C8B-B14F-4D97-AF65-F5344CB8AC3E}">
        <p14:creationId xmlns:p14="http://schemas.microsoft.com/office/powerpoint/2010/main" val="2216971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SQLite Database</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800" b="1" dirty="0">
                <a:solidFill>
                  <a:srgbClr val="F3F3F3"/>
                </a:solidFill>
                <a:latin typeface="Quicksand"/>
                <a:ea typeface="Quicksand"/>
                <a:cs typeface="Quicksand"/>
              </a:rPr>
              <a:t>For funds with more than 1 share class, what is the average 5-year information ratio?</a:t>
            </a:r>
          </a:p>
          <a:p>
            <a:endParaRPr lang="en" sz="1800" b="1" dirty="0">
              <a:solidFill>
                <a:srgbClr val="F3F3F3"/>
              </a:solidFill>
              <a:latin typeface="Quicksand"/>
              <a:ea typeface="Quicksand"/>
              <a:cs typeface="Quicksand"/>
            </a:endParaRPr>
          </a:p>
          <a:p>
            <a:r>
              <a:rPr lang="en-US" sz="1800" b="1" dirty="0">
                <a:solidFill>
                  <a:srgbClr val="F3F3F3"/>
                </a:solidFill>
                <a:latin typeface="Quicksand"/>
                <a:ea typeface="Quicksand"/>
                <a:cs typeface="Quicksand"/>
              </a:rPr>
              <a:t>SELECT </a:t>
            </a:r>
            <a:r>
              <a:rPr lang="en-US" sz="1800" b="1" dirty="0" err="1">
                <a:solidFill>
                  <a:srgbClr val="F3F3F3"/>
                </a:solidFill>
                <a:latin typeface="Quicksand"/>
                <a:ea typeface="Quicksand"/>
                <a:cs typeface="Quicksand"/>
              </a:rPr>
              <a:t>avg</a:t>
            </a:r>
            <a:r>
              <a:rPr lang="en-US" sz="1800" b="1" dirty="0">
                <a:solidFill>
                  <a:srgbClr val="F3F3F3"/>
                </a:solidFill>
                <a:latin typeface="Quicksand"/>
                <a:ea typeface="Quicksand"/>
                <a:cs typeface="Quicksand"/>
              </a:rPr>
              <a:t>(INFO_RATIO_5Y) as Average_5Y_Information_Ratio</a:t>
            </a:r>
          </a:p>
          <a:p>
            <a:r>
              <a:rPr lang="en-US" sz="1800" b="1" dirty="0">
                <a:solidFill>
                  <a:srgbClr val="F3F3F3"/>
                </a:solidFill>
                <a:latin typeface="Quicksand"/>
                <a:ea typeface="Quicksand"/>
                <a:cs typeface="Quicksand"/>
              </a:rPr>
              <a:t>FROM </a:t>
            </a:r>
            <a:r>
              <a:rPr lang="en-US" sz="1800" b="1" dirty="0" err="1">
                <a:solidFill>
                  <a:srgbClr val="F3F3F3"/>
                </a:solidFill>
                <a:latin typeface="Quicksand"/>
                <a:ea typeface="Quicksand"/>
                <a:cs typeface="Quicksand"/>
              </a:rPr>
              <a:t>morningstardb</a:t>
            </a:r>
            <a:endParaRPr lang="en-US" sz="1800" b="1" dirty="0">
              <a:solidFill>
                <a:srgbClr val="F3F3F3"/>
              </a:solidFill>
              <a:latin typeface="Quicksand"/>
              <a:ea typeface="Quicksand"/>
              <a:cs typeface="Quicksand"/>
            </a:endParaRPr>
          </a:p>
          <a:p>
            <a:r>
              <a:rPr lang="en-US" sz="1800" b="1" dirty="0">
                <a:solidFill>
                  <a:srgbClr val="F3F3F3"/>
                </a:solidFill>
                <a:latin typeface="Quicksand"/>
                <a:ea typeface="Quicksand"/>
                <a:cs typeface="Quicksand"/>
              </a:rPr>
              <a:t>WHERE FUND_NAME IN </a:t>
            </a:r>
          </a:p>
          <a:p>
            <a:r>
              <a:rPr lang="en-US" sz="1800" b="1" dirty="0">
                <a:solidFill>
                  <a:srgbClr val="F3F3F3"/>
                </a:solidFill>
                <a:latin typeface="Quicksand"/>
                <a:ea typeface="Quicksand"/>
                <a:cs typeface="Quicksand"/>
              </a:rPr>
              <a:t>    (SELECT FUND_NAME</a:t>
            </a:r>
          </a:p>
          <a:p>
            <a:r>
              <a:rPr lang="en-US" sz="1800" b="1" dirty="0">
                <a:solidFill>
                  <a:srgbClr val="F3F3F3"/>
                </a:solidFill>
                <a:latin typeface="Quicksand"/>
                <a:ea typeface="Quicksand"/>
                <a:cs typeface="Quicksand"/>
              </a:rPr>
              <a:t>     FROM (SELECT FUND_NAME, count(distinct SHARECLASS_NAME) as count</a:t>
            </a:r>
          </a:p>
          <a:p>
            <a:r>
              <a:rPr lang="en-US" sz="1800" b="1" dirty="0">
                <a:solidFill>
                  <a:srgbClr val="F3F3F3"/>
                </a:solidFill>
                <a:latin typeface="Quicksand"/>
                <a:ea typeface="Quicksand"/>
                <a:cs typeface="Quicksand"/>
              </a:rPr>
              <a:t>              FROM </a:t>
            </a:r>
            <a:r>
              <a:rPr lang="en-US" sz="1800" b="1" dirty="0" err="1">
                <a:solidFill>
                  <a:srgbClr val="F3F3F3"/>
                </a:solidFill>
                <a:latin typeface="Quicksand"/>
                <a:ea typeface="Quicksand"/>
                <a:cs typeface="Quicksand"/>
              </a:rPr>
              <a:t>morningstardb</a:t>
            </a:r>
            <a:endParaRPr lang="en-US" sz="1800" b="1" dirty="0">
              <a:solidFill>
                <a:srgbClr val="F3F3F3"/>
              </a:solidFill>
              <a:latin typeface="Quicksand"/>
              <a:ea typeface="Quicksand"/>
              <a:cs typeface="Quicksand"/>
            </a:endParaRPr>
          </a:p>
          <a:p>
            <a:r>
              <a:rPr lang="en-US" sz="1800" b="1" dirty="0">
                <a:solidFill>
                  <a:srgbClr val="F3F3F3"/>
                </a:solidFill>
                <a:latin typeface="Quicksand"/>
                <a:ea typeface="Quicksand"/>
                <a:cs typeface="Quicksand"/>
              </a:rPr>
              <a:t>              GROUP BY FUND_NAME</a:t>
            </a:r>
          </a:p>
          <a:p>
            <a:r>
              <a:rPr lang="en-US" sz="1800" b="1" dirty="0">
                <a:solidFill>
                  <a:srgbClr val="F3F3F3"/>
                </a:solidFill>
                <a:latin typeface="Quicksand"/>
                <a:ea typeface="Quicksand"/>
                <a:cs typeface="Quicksand"/>
              </a:rPr>
              <a:t>              HAVING count &gt;1)</a:t>
            </a:r>
            <a:endParaRPr lang="en" sz="1800" b="1" dirty="0">
              <a:solidFill>
                <a:srgbClr val="F3F3F3"/>
              </a:solidFill>
              <a:latin typeface="Quicksand"/>
              <a:ea typeface="Quicksand"/>
              <a:cs typeface="Quicksand"/>
            </a:endParaRPr>
          </a:p>
          <a:p>
            <a:pPr marL="285750" indent="-285750">
              <a:buFont typeface="Arial" panose="020B0604020202020204" pitchFamily="34" charset="0"/>
              <a:buChar char="•"/>
            </a:pPr>
            <a:endParaRPr lang="en" sz="1800" b="1" dirty="0">
              <a:solidFill>
                <a:srgbClr val="F3F3F3"/>
              </a:solidFill>
              <a:latin typeface="Quicksand"/>
              <a:ea typeface="Quicksand"/>
              <a:cs typeface="Quicksand"/>
            </a:endParaRPr>
          </a:p>
          <a:p>
            <a:pPr marL="285750" indent="-285750">
              <a:buFont typeface="Arial" panose="020B0604020202020204" pitchFamily="34" charset="0"/>
              <a:buChar char="•"/>
            </a:pPr>
            <a:r>
              <a:rPr lang="en" sz="1800" b="1" dirty="0">
                <a:solidFill>
                  <a:srgbClr val="F3F3F3"/>
                </a:solidFill>
                <a:latin typeface="Quicksand"/>
                <a:ea typeface="Quicksand"/>
                <a:cs typeface="Quicksand"/>
              </a:rPr>
              <a:t>Average_5Y_Information_Ratio : -0.805861</a:t>
            </a:r>
          </a:p>
          <a:p>
            <a:endParaRPr lang="en" sz="1800" b="1" dirty="0">
              <a:solidFill>
                <a:srgbClr val="F3F3F3"/>
              </a:solidFill>
              <a:latin typeface="Quicksand"/>
              <a:ea typeface="Quicksand"/>
              <a:cs typeface="Quicksand"/>
            </a:endParaRPr>
          </a:p>
          <a:p>
            <a:r>
              <a:rPr lang="en" sz="1800" b="1" dirty="0">
                <a:solidFill>
                  <a:srgbClr val="F3F3F3"/>
                </a:solidFill>
                <a:latin typeface="Quicksand"/>
                <a:ea typeface="Quicksand"/>
                <a:cs typeface="Quicksand"/>
              </a:rPr>
              <a:t> </a:t>
            </a:r>
          </a:p>
        </p:txBody>
      </p:sp>
    </p:spTree>
    <p:extLst>
      <p:ext uri="{BB962C8B-B14F-4D97-AF65-F5344CB8AC3E}">
        <p14:creationId xmlns:p14="http://schemas.microsoft.com/office/powerpoint/2010/main" val="14829534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ctrTitle"/>
          </p:nvPr>
        </p:nvSpPr>
        <p:spPr>
          <a:xfrm>
            <a:off x="1530175" y="3077050"/>
            <a:ext cx="6767100" cy="709800"/>
          </a:xfrm>
          <a:prstGeom prst="rect">
            <a:avLst/>
          </a:prstGeom>
        </p:spPr>
        <p:txBody>
          <a:bodyPr wrap="square" lIns="91425" tIns="91425" rIns="91425" bIns="91425" anchor="ctr" anchorCtr="0">
            <a:noAutofit/>
          </a:bodyPr>
          <a:lstStyle/>
          <a:p>
            <a:pPr marL="0" lvl="0" indent="0" rtl="0">
              <a:spcBef>
                <a:spcPts val="0"/>
              </a:spcBef>
              <a:buNone/>
            </a:pPr>
            <a:r>
              <a:rPr lang="en-US" dirty="0"/>
              <a:t>Part 3: Visualizing Risk/Return</a:t>
            </a:r>
            <a:endParaRPr lang="en" dirty="0"/>
          </a:p>
        </p:txBody>
      </p:sp>
      <p:sp>
        <p:nvSpPr>
          <p:cNvPr id="84" name="Shape 84"/>
          <p:cNvSpPr txBox="1"/>
          <p:nvPr/>
        </p:nvSpPr>
        <p:spPr>
          <a:xfrm>
            <a:off x="502600" y="3039900"/>
            <a:ext cx="802500" cy="786300"/>
          </a:xfrm>
          <a:prstGeom prst="rect">
            <a:avLst/>
          </a:prstGeom>
          <a:noFill/>
          <a:ln>
            <a:noFill/>
          </a:ln>
        </p:spPr>
        <p:txBody>
          <a:bodyPr wrap="square" lIns="91425" tIns="91425" rIns="91425" bIns="91425" anchor="ctr" anchorCtr="0">
            <a:noAutofit/>
          </a:bodyPr>
          <a:lstStyle/>
          <a:p>
            <a:pPr marL="0" lvl="0" indent="0" algn="ctr">
              <a:spcBef>
                <a:spcPts val="0"/>
              </a:spcBef>
              <a:buNone/>
            </a:pPr>
            <a:r>
              <a:rPr lang="en" sz="3000" dirty="0">
                <a:solidFill>
                  <a:srgbClr val="2E3037"/>
                </a:solidFill>
                <a:latin typeface="Quicksand"/>
                <a:ea typeface="Quicksand"/>
                <a:cs typeface="Quicksand"/>
                <a:sym typeface="Quicksand"/>
              </a:rPr>
              <a:t>3</a:t>
            </a:r>
          </a:p>
        </p:txBody>
      </p:sp>
    </p:spTree>
    <p:extLst>
      <p:ext uri="{BB962C8B-B14F-4D97-AF65-F5344CB8AC3E}">
        <p14:creationId xmlns:p14="http://schemas.microsoft.com/office/powerpoint/2010/main" val="14002791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0" name="Rectangle 9">
            <a:extLst>
              <a:ext uri="{FF2B5EF4-FFF2-40B4-BE49-F238E27FC236}">
                <a16:creationId xmlns:a16="http://schemas.microsoft.com/office/drawing/2014/main" id="{B5BEF66A-8B93-BA48-9BFD-6E2543BA4DCE}"/>
              </a:ext>
            </a:extLst>
          </p:cNvPr>
          <p:cNvSpPr/>
          <p:nvPr/>
        </p:nvSpPr>
        <p:spPr>
          <a:xfrm>
            <a:off x="937260" y="2271252"/>
            <a:ext cx="8206740" cy="4586747"/>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Shape 144"/>
          <p:cNvSpPr txBox="1">
            <a:spLocks noGrp="1"/>
          </p:cNvSpPr>
          <p:nvPr>
            <p:ph type="title"/>
          </p:nvPr>
        </p:nvSpPr>
        <p:spPr>
          <a:xfrm>
            <a:off x="1114675" y="712784"/>
            <a:ext cx="6858000" cy="459900"/>
          </a:xfrm>
          <a:prstGeom prst="rect">
            <a:avLst/>
          </a:prstGeom>
        </p:spPr>
        <p:txBody>
          <a:bodyPr wrap="square" lIns="91425" tIns="91425" rIns="91425" bIns="91425" anchor="b" anchorCtr="0">
            <a:noAutofit/>
          </a:bodyPr>
          <a:lstStyle/>
          <a:p>
            <a:pPr marL="0" lvl="0" indent="0">
              <a:spcBef>
                <a:spcPts val="0"/>
              </a:spcBef>
              <a:buNone/>
            </a:pPr>
            <a:r>
              <a:rPr lang="en-US" sz="2400" dirty="0"/>
              <a:t>Visualizing Risk/Return</a:t>
            </a:r>
            <a:endParaRPr lang="en" sz="2400" dirty="0"/>
          </a:p>
        </p:txBody>
      </p:sp>
      <p:sp>
        <p:nvSpPr>
          <p:cNvPr id="40" name="Shape 112"/>
          <p:cNvSpPr txBox="1">
            <a:spLocks/>
          </p:cNvSpPr>
          <p:nvPr/>
        </p:nvSpPr>
        <p:spPr>
          <a:xfrm>
            <a:off x="937260" y="1024094"/>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endParaRPr lang="en" sz="1800" b="1" dirty="0">
              <a:solidFill>
                <a:srgbClr val="F3F3F3"/>
              </a:solidFill>
              <a:latin typeface="Quicksand"/>
              <a:ea typeface="Quicksand"/>
              <a:cs typeface="Quicksand"/>
            </a:endParaRPr>
          </a:p>
        </p:txBody>
      </p:sp>
      <p:pic>
        <p:nvPicPr>
          <p:cNvPr id="2" name="Picture 1">
            <a:extLst>
              <a:ext uri="{FF2B5EF4-FFF2-40B4-BE49-F238E27FC236}">
                <a16:creationId xmlns:a16="http://schemas.microsoft.com/office/drawing/2014/main" id="{BC5E3B2D-3415-4645-A3CC-5F70B018152F}"/>
              </a:ext>
            </a:extLst>
          </p:cNvPr>
          <p:cNvPicPr>
            <a:picLocks noChangeAspect="1"/>
          </p:cNvPicPr>
          <p:nvPr/>
        </p:nvPicPr>
        <p:blipFill>
          <a:blip r:embed="rId3"/>
          <a:stretch>
            <a:fillRect/>
          </a:stretch>
        </p:blipFill>
        <p:spPr>
          <a:xfrm>
            <a:off x="1675115" y="2499202"/>
            <a:ext cx="6495492" cy="4226162"/>
          </a:xfrm>
          <a:prstGeom prst="rect">
            <a:avLst/>
          </a:prstGeom>
        </p:spPr>
      </p:pic>
      <p:sp>
        <p:nvSpPr>
          <p:cNvPr id="7" name="Shape 112">
            <a:extLst>
              <a:ext uri="{FF2B5EF4-FFF2-40B4-BE49-F238E27FC236}">
                <a16:creationId xmlns:a16="http://schemas.microsoft.com/office/drawing/2014/main" id="{83835F4C-E551-CA46-BEAC-3B0F2475A619}"/>
              </a:ext>
            </a:extLst>
          </p:cNvPr>
          <p:cNvSpPr txBox="1">
            <a:spLocks/>
          </p:cNvSpPr>
          <p:nvPr/>
        </p:nvSpPr>
        <p:spPr>
          <a:xfrm>
            <a:off x="937260" y="1051873"/>
            <a:ext cx="8206740" cy="5833906"/>
          </a:xfrm>
          <a:prstGeom prst="rect">
            <a:avLst/>
          </a:prstGeom>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r>
              <a:rPr lang="en-US" sz="1800" b="1" dirty="0">
                <a:solidFill>
                  <a:srgbClr val="F3F3F3"/>
                </a:solidFill>
                <a:latin typeface="Quicksand"/>
                <a:ea typeface="Quicksand"/>
                <a:cs typeface="Quicksand"/>
              </a:rPr>
              <a:t>Beta is a measure of the degree of change in value one can expect in a portfolio</a:t>
            </a:r>
          </a:p>
          <a:p>
            <a:r>
              <a:rPr lang="en-US" sz="1800" b="1" dirty="0">
                <a:solidFill>
                  <a:srgbClr val="F3F3F3"/>
                </a:solidFill>
                <a:latin typeface="Quicksand"/>
                <a:ea typeface="Quicksand"/>
                <a:cs typeface="Quicksand"/>
              </a:rPr>
              <a:t>given a change in the value of its benchmark index. A portfolio with beta &gt;1 is generally more volatile than its benchmark index a portfolio with a beta of less than one is generally less volatile than its benchmark index</a:t>
            </a:r>
            <a:endParaRPr lang="en" sz="1800" b="1" dirty="0">
              <a:solidFill>
                <a:srgbClr val="F3F3F3"/>
              </a:solidFill>
              <a:latin typeface="Quicksand"/>
              <a:ea typeface="Quicksand"/>
              <a:cs typeface="Quicksand"/>
            </a:endParaRPr>
          </a:p>
        </p:txBody>
      </p:sp>
    </p:spTree>
    <p:extLst>
      <p:ext uri="{BB962C8B-B14F-4D97-AF65-F5344CB8AC3E}">
        <p14:creationId xmlns:p14="http://schemas.microsoft.com/office/powerpoint/2010/main" val="1295848971"/>
      </p:ext>
    </p:extLst>
  </p:cSld>
  <p:clrMapOvr>
    <a:masterClrMapping/>
  </p:clrMapOvr>
</p:sld>
</file>

<file path=ppt/theme/theme1.xml><?xml version="1.0" encoding="utf-8"?>
<a:theme xmlns:a="http://schemas.openxmlformats.org/drawingml/2006/main" name="Eleano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6729</TotalTime>
  <Words>1366</Words>
  <Application>Microsoft Macintosh PowerPoint</Application>
  <PresentationFormat>On-screen Show (4:3)</PresentationFormat>
  <Paragraphs>171</Paragraphs>
  <Slides>15</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Modern No. 20</vt:lpstr>
      <vt:lpstr>Quicksand</vt:lpstr>
      <vt:lpstr>Eleanor template</vt:lpstr>
      <vt:lpstr>BNY CASE STUDY ANALYSIS</vt:lpstr>
      <vt:lpstr>Part 1: Data Quality Report</vt:lpstr>
      <vt:lpstr>Data Quality Report</vt:lpstr>
      <vt:lpstr>Data Quality Report</vt:lpstr>
      <vt:lpstr>Part 2: SQLite Database</vt:lpstr>
      <vt:lpstr>SQLite Database</vt:lpstr>
      <vt:lpstr>SQLite Database</vt:lpstr>
      <vt:lpstr>Part 3: Visualizing Risk/Return</vt:lpstr>
      <vt:lpstr>Visualizing Risk/Return</vt:lpstr>
      <vt:lpstr>Visualizing Risk/Return</vt:lpstr>
      <vt:lpstr>Visualizing Risk/Return</vt:lpstr>
      <vt:lpstr>Part 4: Machine Learning</vt:lpstr>
      <vt:lpstr>Machine Learning</vt:lpstr>
      <vt:lpstr>Machine Learning</vt:lpstr>
      <vt:lpstr>Machine Learning</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SITO ANALYSIS</dc:title>
  <cp:lastModifiedBy>Microsoft Office User</cp:lastModifiedBy>
  <cp:revision>215</cp:revision>
  <cp:lastPrinted>2018-01-20T23:15:06Z</cp:lastPrinted>
  <dcterms:modified xsi:type="dcterms:W3CDTF">2018-04-09T06:40:18Z</dcterms:modified>
</cp:coreProperties>
</file>